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3"/>
  </p:notesMasterIdLst>
  <p:handoutMasterIdLst>
    <p:handoutMasterId r:id="rId64"/>
  </p:handoutMasterIdLst>
  <p:sldIdLst>
    <p:sldId id="283" r:id="rId2"/>
    <p:sldId id="515" r:id="rId3"/>
    <p:sldId id="516" r:id="rId4"/>
    <p:sldId id="517" r:id="rId5"/>
    <p:sldId id="518" r:id="rId6"/>
    <p:sldId id="577" r:id="rId7"/>
    <p:sldId id="519" r:id="rId8"/>
    <p:sldId id="520" r:id="rId9"/>
    <p:sldId id="521" r:id="rId10"/>
    <p:sldId id="522" r:id="rId11"/>
    <p:sldId id="523" r:id="rId12"/>
    <p:sldId id="524" r:id="rId13"/>
    <p:sldId id="525" r:id="rId14"/>
    <p:sldId id="526" r:id="rId15"/>
    <p:sldId id="527" r:id="rId16"/>
    <p:sldId id="528" r:id="rId17"/>
    <p:sldId id="529" r:id="rId18"/>
    <p:sldId id="530" r:id="rId19"/>
    <p:sldId id="531" r:id="rId20"/>
    <p:sldId id="532" r:id="rId21"/>
    <p:sldId id="533" r:id="rId22"/>
    <p:sldId id="535" r:id="rId23"/>
    <p:sldId id="537" r:id="rId24"/>
    <p:sldId id="538" r:id="rId25"/>
    <p:sldId id="539" r:id="rId26"/>
    <p:sldId id="540" r:id="rId27"/>
    <p:sldId id="542" r:id="rId28"/>
    <p:sldId id="543" r:id="rId29"/>
    <p:sldId id="544" r:id="rId30"/>
    <p:sldId id="548" r:id="rId31"/>
    <p:sldId id="545" r:id="rId32"/>
    <p:sldId id="546" r:id="rId33"/>
    <p:sldId id="547" r:id="rId34"/>
    <p:sldId id="549" r:id="rId35"/>
    <p:sldId id="550" r:id="rId36"/>
    <p:sldId id="551" r:id="rId37"/>
    <p:sldId id="552" r:id="rId38"/>
    <p:sldId id="553" r:id="rId39"/>
    <p:sldId id="554" r:id="rId40"/>
    <p:sldId id="555" r:id="rId41"/>
    <p:sldId id="556" r:id="rId42"/>
    <p:sldId id="557" r:id="rId43"/>
    <p:sldId id="558" r:id="rId44"/>
    <p:sldId id="559" r:id="rId45"/>
    <p:sldId id="560" r:id="rId46"/>
    <p:sldId id="561" r:id="rId47"/>
    <p:sldId id="562" r:id="rId48"/>
    <p:sldId id="563" r:id="rId49"/>
    <p:sldId id="564" r:id="rId50"/>
    <p:sldId id="565" r:id="rId51"/>
    <p:sldId id="566" r:id="rId52"/>
    <p:sldId id="567" r:id="rId53"/>
    <p:sldId id="568" r:id="rId54"/>
    <p:sldId id="569" r:id="rId55"/>
    <p:sldId id="570" r:id="rId56"/>
    <p:sldId id="571" r:id="rId57"/>
    <p:sldId id="572" r:id="rId58"/>
    <p:sldId id="573" r:id="rId59"/>
    <p:sldId id="574" r:id="rId60"/>
    <p:sldId id="575" r:id="rId61"/>
    <p:sldId id="576" r:id="rId62"/>
  </p:sldIdLst>
  <p:sldSz cx="12192000" cy="6858000"/>
  <p:notesSz cx="6858000" cy="9144000"/>
  <p:embeddedFontLst>
    <p:embeddedFont>
      <p:font typeface="Segoe UI Black" panose="020B0A02040204020203" pitchFamily="34" charset="0"/>
      <p:bold r:id="rId65"/>
      <p:boldItalic r:id="rId66"/>
    </p:embeddedFont>
    <p:embeddedFont>
      <p:font typeface="Arial Rounded MT Bold" panose="020F0704030504030204" pitchFamily="34" charset="0"/>
      <p:regular r:id="rId67"/>
    </p:embeddedFont>
    <p:embeddedFont>
      <p:font typeface="Roboto Condensed" panose="02000000000000000000" pitchFamily="2" charset="0"/>
      <p:regular r:id="rId68"/>
      <p:bold r:id="rId69"/>
      <p:italic r:id="rId70"/>
      <p:boldItalic r:id="rId71"/>
    </p:embeddedFont>
    <p:embeddedFont>
      <p:font typeface="Roboto Condensed Light" panose="02000000000000000000" pitchFamily="2" charset="0"/>
      <p:regular r:id="rId72"/>
      <p:bold r:id="rId73"/>
      <p:italic r:id="rId74"/>
      <p:boldItalic r:id="rId75"/>
    </p:embeddedFont>
    <p:embeddedFont>
      <p:font typeface="Wingdings 3" panose="05040102010807070707" pitchFamily="18" charset="2"/>
      <p:regular r:id="rId76"/>
    </p:embeddedFont>
    <p:embeddedFont>
      <p:font typeface="DejaVu Sans" panose="020B0604020202020204" charset="0"/>
      <p:regular r:id="rId77"/>
    </p:embeddedFont>
    <p:embeddedFont>
      <p:font typeface="Calibri" panose="020F0502020204030204" pitchFamily="34" charset="0"/>
      <p:regular r:id="rId78"/>
      <p:bold r:id="rId79"/>
      <p:italic r:id="rId80"/>
      <p:boldItalic r:id="rId81"/>
    </p:embeddedFont>
    <p:embeddedFont>
      <p:font typeface="Consolas" panose="020B0609020204030204" pitchFamily="49" charset="0"/>
      <p:regular r:id="rId82"/>
      <p:bold r:id="rId83"/>
      <p:italic r:id="rId84"/>
      <p:boldItalic r:id="rId8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hTmDAMMphLvpxLGL2ikH0A==" hashData="L95zgxohWPNADH9gn6/45H3GZX+Ujy2Wb1UijOnkU/HRnHIK8FsLVYv/jiaSreh1nNyAADh53aHEaJUvm23Lkw=="/>
  <p:extLst>
    <p:ext uri="{521415D9-36F7-43E2-AB2F-B90AF26B5E84}">
      <p14:sectionLst xmlns:p14="http://schemas.microsoft.com/office/powerpoint/2010/main">
        <p14:section name="Introduction" id="{1C80B483-5D9C-462A-914C-8654FE703779}">
          <p14:sldIdLst>
            <p14:sldId id="283"/>
          </p14:sldIdLst>
        </p14:section>
        <p14:section name="Actuators" id="{52D87A43-BA13-497E-AB18-BEA90E0F8EEC}">
          <p14:sldIdLst>
            <p14:sldId id="515"/>
            <p14:sldId id="516"/>
            <p14:sldId id="517"/>
            <p14:sldId id="518"/>
            <p14:sldId id="577"/>
          </p14:sldIdLst>
        </p14:section>
        <p14:section name="Actuators : Relay" id="{8D4D7DB7-B1CC-439C-89CF-1BB9D8B59F80}">
          <p14:sldIdLst>
            <p14:sldId id="519"/>
            <p14:sldId id="520"/>
            <p14:sldId id="521"/>
            <p14:sldId id="522"/>
            <p14:sldId id="523"/>
            <p14:sldId id="524"/>
            <p14:sldId id="525"/>
          </p14:sldIdLst>
        </p14:section>
        <p14:section name="Actuators : Servo Motor" id="{4116FB30-653F-4D4E-91AA-09B526E2C03D}">
          <p14:sldIdLst>
            <p14:sldId id="526"/>
            <p14:sldId id="527"/>
            <p14:sldId id="528"/>
            <p14:sldId id="529"/>
            <p14:sldId id="530"/>
            <p14:sldId id="531"/>
            <p14:sldId id="532"/>
            <p14:sldId id="533"/>
            <p14:sldId id="535"/>
          </p14:sldIdLst>
        </p14:section>
        <p14:section name="DC Motor" id="{D43AEE03-BD35-4B26-B44B-9726AD3E41CE}">
          <p14:sldIdLst>
            <p14:sldId id="537"/>
            <p14:sldId id="538"/>
            <p14:sldId id="539"/>
          </p14:sldIdLst>
        </p14:section>
        <p14:section name="Sensors: Stepper Motor" id="{20061E2A-63F2-40E4-B0CF-A185FFE5B473}">
          <p14:sldIdLst>
            <p14:sldId id="540"/>
            <p14:sldId id="542"/>
            <p14:sldId id="543"/>
            <p14:sldId id="544"/>
            <p14:sldId id="548"/>
            <p14:sldId id="545"/>
            <p14:sldId id="546"/>
            <p14:sldId id="547"/>
          </p14:sldIdLst>
        </p14:section>
        <p14:section name="Bluetooth Module" id="{3EB6F069-3E3D-425F-8289-3021DC0DCBF9}">
          <p14:sldIdLst>
            <p14:sldId id="549"/>
            <p14:sldId id="550"/>
            <p14:sldId id="551"/>
            <p14:sldId id="552"/>
            <p14:sldId id="553"/>
            <p14:sldId id="554"/>
            <p14:sldId id="555"/>
            <p14:sldId id="556"/>
            <p14:sldId id="557"/>
            <p14:sldId id="558"/>
            <p14:sldId id="559"/>
            <p14:sldId id="560"/>
            <p14:sldId id="561"/>
            <p14:sldId id="562"/>
            <p14:sldId id="563"/>
            <p14:sldId id="564"/>
            <p14:sldId id="565"/>
            <p14:sldId id="566"/>
          </p14:sldIdLst>
        </p14:section>
        <p14:section name="ZIgbee/Xbee Module" id="{D0FA46D5-F7DD-418E-AB40-227EF0725928}">
          <p14:sldIdLst>
            <p14:sldId id="567"/>
            <p14:sldId id="568"/>
            <p14:sldId id="569"/>
            <p14:sldId id="570"/>
            <p14:sldId id="571"/>
            <p14:sldId id="572"/>
            <p14:sldId id="573"/>
            <p14:sldId id="574"/>
            <p14:sldId id="575"/>
            <p14:sldId id="57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0A3C63"/>
    <a:srgbClr val="B51313"/>
    <a:srgbClr val="000000"/>
    <a:srgbClr val="BC6464"/>
    <a:srgbClr val="262626"/>
    <a:srgbClr val="803229"/>
    <a:srgbClr val="DDDDDD"/>
    <a:srgbClr val="B84742"/>
    <a:srgbClr val="2403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09" autoAdjust="0"/>
    <p:restoredTop sz="89801" autoAdjust="0"/>
  </p:normalViewPr>
  <p:slideViewPr>
    <p:cSldViewPr snapToGrid="0">
      <p:cViewPr varScale="1">
        <p:scale>
          <a:sx n="78" d="100"/>
          <a:sy n="78" d="100"/>
        </p:scale>
        <p:origin x="715" y="6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4" d="100"/>
          <a:sy n="54" d="100"/>
        </p:scale>
        <p:origin x="1944" y="4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4.fntdata"/><Relationship Id="rId84" Type="http://schemas.openxmlformats.org/officeDocument/2006/relationships/font" Target="fonts/font20.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font" Target="fonts/font15.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font" Target="fonts/font16.fntdata"/><Relationship Id="rId85"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3" Type="http://schemas.openxmlformats.org/officeDocument/2006/relationships/font" Target="fonts/font19.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font" Target="fonts/font14.fntdata"/><Relationship Id="rId81" Type="http://schemas.openxmlformats.org/officeDocument/2006/relationships/font" Target="fonts/font17.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8.fntdata"/><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A51832-AA24-4EFD-9C05-4779FBF52253}" type="doc">
      <dgm:prSet loTypeId="urn:microsoft.com/office/officeart/2008/layout/VerticalCurvedList" loCatId="list" qsTypeId="urn:microsoft.com/office/officeart/2005/8/quickstyle/simple1" qsCatId="simple" csTypeId="urn:microsoft.com/office/officeart/2005/8/colors/colorful1" csCatId="colorful" phldr="1"/>
      <dgm:spPr/>
    </dgm:pt>
    <dgm:pt modelId="{FFB63C9A-CA12-47E7-965E-9BC9B3A131F2}">
      <dgm:prSet phldrT="[Text]"/>
      <dgm:spPr/>
      <dgm:t>
        <a:bodyPr/>
        <a:lstStyle/>
        <a:p>
          <a:r>
            <a:rPr lang="en-US" b="1" spc="-1" dirty="0" smtClean="0">
              <a:latin typeface="Roboto Condensed"/>
            </a:rPr>
            <a:t>Relay</a:t>
          </a:r>
          <a:endParaRPr lang="en-IN" dirty="0"/>
        </a:p>
      </dgm:t>
    </dgm:pt>
    <dgm:pt modelId="{4F011AAA-70C8-428F-9A4A-A13AEC3FDEF4}" type="parTrans" cxnId="{C5E5DD06-18E6-4E1B-AC72-6AD625D35B36}">
      <dgm:prSet/>
      <dgm:spPr/>
      <dgm:t>
        <a:bodyPr/>
        <a:lstStyle/>
        <a:p>
          <a:endParaRPr lang="en-IN"/>
        </a:p>
      </dgm:t>
    </dgm:pt>
    <dgm:pt modelId="{649FEED1-C0CC-48BA-9814-FA12E89D543B}" type="sibTrans" cxnId="{C5E5DD06-18E6-4E1B-AC72-6AD625D35B36}">
      <dgm:prSet/>
      <dgm:spPr/>
      <dgm:t>
        <a:bodyPr/>
        <a:lstStyle/>
        <a:p>
          <a:endParaRPr lang="en-IN"/>
        </a:p>
      </dgm:t>
    </dgm:pt>
    <dgm:pt modelId="{3835D3D8-0544-4E05-BF55-7CFC0F72D125}">
      <dgm:prSet/>
      <dgm:spPr/>
      <dgm:t>
        <a:bodyPr/>
        <a:lstStyle/>
        <a:p>
          <a:r>
            <a:rPr lang="en-US" b="1" spc="-1" dirty="0" smtClean="0">
              <a:latin typeface="Roboto Condensed"/>
            </a:rPr>
            <a:t>Servo motor And DC motor</a:t>
          </a:r>
          <a:endParaRPr lang="en-US" b="1" spc="-1" dirty="0">
            <a:latin typeface="Roboto Condensed"/>
          </a:endParaRPr>
        </a:p>
      </dgm:t>
    </dgm:pt>
    <dgm:pt modelId="{66356355-785B-4F68-9937-139BB79F09A2}" type="parTrans" cxnId="{61F885B5-12E6-4B50-95AF-7C8987CA261D}">
      <dgm:prSet/>
      <dgm:spPr/>
      <dgm:t>
        <a:bodyPr/>
        <a:lstStyle/>
        <a:p>
          <a:endParaRPr lang="en-IN"/>
        </a:p>
      </dgm:t>
    </dgm:pt>
    <dgm:pt modelId="{65A08D86-6F12-473C-A77D-77BD343FC0C5}" type="sibTrans" cxnId="{61F885B5-12E6-4B50-95AF-7C8987CA261D}">
      <dgm:prSet/>
      <dgm:spPr/>
      <dgm:t>
        <a:bodyPr/>
        <a:lstStyle/>
        <a:p>
          <a:endParaRPr lang="en-IN"/>
        </a:p>
      </dgm:t>
    </dgm:pt>
    <dgm:pt modelId="{E030B232-934A-4622-B021-C7C50704AF8E}">
      <dgm:prSet/>
      <dgm:spPr/>
      <dgm:t>
        <a:bodyPr/>
        <a:lstStyle/>
        <a:p>
          <a:r>
            <a:rPr lang="en-US" b="1" spc="-1" dirty="0" smtClean="0">
              <a:latin typeface="Roboto Condensed"/>
            </a:rPr>
            <a:t>Stepper Motors</a:t>
          </a:r>
          <a:endParaRPr lang="en-US" b="1" spc="-1" dirty="0">
            <a:latin typeface="Roboto Condensed"/>
          </a:endParaRPr>
        </a:p>
      </dgm:t>
    </dgm:pt>
    <dgm:pt modelId="{20D12355-3250-4484-B16D-DCEB08DE16C5}" type="parTrans" cxnId="{BEBFBCF4-8EEC-4ABD-82F1-875304512D95}">
      <dgm:prSet/>
      <dgm:spPr/>
      <dgm:t>
        <a:bodyPr/>
        <a:lstStyle/>
        <a:p>
          <a:endParaRPr lang="en-IN"/>
        </a:p>
      </dgm:t>
    </dgm:pt>
    <dgm:pt modelId="{80C2967D-DE26-4C20-B00F-C1C5D6D83BE4}" type="sibTrans" cxnId="{BEBFBCF4-8EEC-4ABD-82F1-875304512D95}">
      <dgm:prSet/>
      <dgm:spPr/>
      <dgm:t>
        <a:bodyPr/>
        <a:lstStyle/>
        <a:p>
          <a:endParaRPr lang="en-IN"/>
        </a:p>
      </dgm:t>
    </dgm:pt>
    <dgm:pt modelId="{6E1AD1BE-615C-45F6-A54E-5F99AA3CC306}">
      <dgm:prSet/>
      <dgm:spPr/>
      <dgm:t>
        <a:bodyPr/>
        <a:lstStyle/>
        <a:p>
          <a:r>
            <a:rPr lang="en-GB" b="1" spc="-1" dirty="0" smtClean="0">
              <a:latin typeface="Roboto Condensed"/>
            </a:rPr>
            <a:t>Bluetooth Module</a:t>
          </a:r>
          <a:endParaRPr lang="en-IN" b="1" spc="-1" dirty="0">
            <a:latin typeface="Roboto Condensed"/>
          </a:endParaRPr>
        </a:p>
      </dgm:t>
    </dgm:pt>
    <dgm:pt modelId="{BB48F87B-7774-4B12-9893-64639BC89245}" type="parTrans" cxnId="{3D4A60B5-8702-4E01-9709-05C80796B4BA}">
      <dgm:prSet/>
      <dgm:spPr/>
      <dgm:t>
        <a:bodyPr/>
        <a:lstStyle/>
        <a:p>
          <a:endParaRPr lang="en-IN"/>
        </a:p>
      </dgm:t>
    </dgm:pt>
    <dgm:pt modelId="{941B16DC-B1D8-4849-A3FC-2349D8957238}" type="sibTrans" cxnId="{3D4A60B5-8702-4E01-9709-05C80796B4BA}">
      <dgm:prSet/>
      <dgm:spPr/>
      <dgm:t>
        <a:bodyPr/>
        <a:lstStyle/>
        <a:p>
          <a:endParaRPr lang="en-IN"/>
        </a:p>
      </dgm:t>
    </dgm:pt>
    <dgm:pt modelId="{4C26155F-6608-4BF5-94E3-9E5BA10542F0}">
      <dgm:prSet phldrT="[Text]"/>
      <dgm:spPr/>
      <dgm:t>
        <a:bodyPr/>
        <a:lstStyle/>
        <a:p>
          <a:r>
            <a:rPr lang="en-IN" b="1" spc="-1" dirty="0" smtClean="0">
              <a:latin typeface="Roboto Condensed"/>
            </a:rPr>
            <a:t>Introduction to Actuators</a:t>
          </a:r>
          <a:endParaRPr lang="en-IN" b="1" spc="-1" dirty="0">
            <a:latin typeface="Roboto Condensed"/>
          </a:endParaRPr>
        </a:p>
      </dgm:t>
    </dgm:pt>
    <dgm:pt modelId="{30A6C710-C79E-4938-8FB8-8360FEC85AB3}" type="parTrans" cxnId="{B28AD0D2-4588-482E-858D-7F164194DCEE}">
      <dgm:prSet/>
      <dgm:spPr/>
      <dgm:t>
        <a:bodyPr/>
        <a:lstStyle/>
        <a:p>
          <a:endParaRPr lang="en-IN"/>
        </a:p>
      </dgm:t>
    </dgm:pt>
    <dgm:pt modelId="{A5F9C50B-8FA3-4B80-99CC-362E25652EC0}" type="sibTrans" cxnId="{B28AD0D2-4588-482E-858D-7F164194DCEE}">
      <dgm:prSet/>
      <dgm:spPr/>
      <dgm:t>
        <a:bodyPr/>
        <a:lstStyle/>
        <a:p>
          <a:endParaRPr lang="en-IN"/>
        </a:p>
      </dgm:t>
    </dgm:pt>
    <dgm:pt modelId="{70C55321-5DF0-4707-B2E9-99B112532B10}">
      <dgm:prSet/>
      <dgm:spPr/>
      <dgm:t>
        <a:bodyPr/>
        <a:lstStyle/>
        <a:p>
          <a:r>
            <a:rPr lang="en-GB" b="1" spc="-1" dirty="0" err="1" smtClean="0">
              <a:latin typeface="Roboto Condensed"/>
            </a:rPr>
            <a:t>Zigbee</a:t>
          </a:r>
          <a:r>
            <a:rPr lang="en-GB" b="1" spc="-1" dirty="0" smtClean="0">
              <a:latin typeface="Roboto Condensed"/>
            </a:rPr>
            <a:t> Module</a:t>
          </a:r>
          <a:endParaRPr lang="en-IN" b="1" spc="-1" dirty="0">
            <a:latin typeface="Roboto Condensed"/>
          </a:endParaRPr>
        </a:p>
      </dgm:t>
    </dgm:pt>
    <dgm:pt modelId="{EF537DCE-8888-4089-97E8-EAB1194411D3}" type="parTrans" cxnId="{20F4BBA4-A2BC-41BE-802C-D4931C5FF600}">
      <dgm:prSet/>
      <dgm:spPr/>
      <dgm:t>
        <a:bodyPr/>
        <a:lstStyle/>
        <a:p>
          <a:endParaRPr lang="en-IN"/>
        </a:p>
      </dgm:t>
    </dgm:pt>
    <dgm:pt modelId="{63D6F6FF-BCD5-498A-8E63-BA629AC583F8}" type="sibTrans" cxnId="{20F4BBA4-A2BC-41BE-802C-D4931C5FF600}">
      <dgm:prSet/>
      <dgm:spPr/>
      <dgm:t>
        <a:bodyPr/>
        <a:lstStyle/>
        <a:p>
          <a:endParaRPr lang="en-IN"/>
        </a:p>
      </dgm:t>
    </dgm:pt>
    <dgm:pt modelId="{4B3FE7D1-4C5E-4541-87E7-F028E1E8BDBF}" type="pres">
      <dgm:prSet presAssocID="{BEA51832-AA24-4EFD-9C05-4779FBF52253}" presName="Name0" presStyleCnt="0">
        <dgm:presLayoutVars>
          <dgm:chMax val="7"/>
          <dgm:chPref val="7"/>
          <dgm:dir/>
        </dgm:presLayoutVars>
      </dgm:prSet>
      <dgm:spPr/>
    </dgm:pt>
    <dgm:pt modelId="{81995007-6540-44F6-B8DA-BA583D821798}" type="pres">
      <dgm:prSet presAssocID="{BEA51832-AA24-4EFD-9C05-4779FBF52253}" presName="Name1" presStyleCnt="0"/>
      <dgm:spPr/>
    </dgm:pt>
    <dgm:pt modelId="{A3DAE481-CF16-41F8-B72B-D6B9B80C9999}" type="pres">
      <dgm:prSet presAssocID="{BEA51832-AA24-4EFD-9C05-4779FBF52253}" presName="cycle" presStyleCnt="0"/>
      <dgm:spPr/>
    </dgm:pt>
    <dgm:pt modelId="{8EA3CB15-8EEC-4667-987B-826FE99D0F60}" type="pres">
      <dgm:prSet presAssocID="{BEA51832-AA24-4EFD-9C05-4779FBF52253}" presName="srcNode" presStyleLbl="node1" presStyleIdx="0" presStyleCnt="6"/>
      <dgm:spPr/>
    </dgm:pt>
    <dgm:pt modelId="{05F64EAD-603A-4E32-B94E-0C9104562377}" type="pres">
      <dgm:prSet presAssocID="{BEA51832-AA24-4EFD-9C05-4779FBF52253}" presName="conn" presStyleLbl="parChTrans1D2" presStyleIdx="0" presStyleCnt="1"/>
      <dgm:spPr/>
      <dgm:t>
        <a:bodyPr/>
        <a:lstStyle/>
        <a:p>
          <a:endParaRPr lang="en-IN"/>
        </a:p>
      </dgm:t>
    </dgm:pt>
    <dgm:pt modelId="{7B790EA5-DE6C-4846-BEC3-92C13849E586}" type="pres">
      <dgm:prSet presAssocID="{BEA51832-AA24-4EFD-9C05-4779FBF52253}" presName="extraNode" presStyleLbl="node1" presStyleIdx="0" presStyleCnt="6"/>
      <dgm:spPr/>
    </dgm:pt>
    <dgm:pt modelId="{9500D5B4-BFCE-4CCD-9199-807B68BA00E1}" type="pres">
      <dgm:prSet presAssocID="{BEA51832-AA24-4EFD-9C05-4779FBF52253}" presName="dstNode" presStyleLbl="node1" presStyleIdx="0" presStyleCnt="6"/>
      <dgm:spPr/>
    </dgm:pt>
    <dgm:pt modelId="{B891F615-B05F-4888-A1AD-494CBCDC4873}" type="pres">
      <dgm:prSet presAssocID="{4C26155F-6608-4BF5-94E3-9E5BA10542F0}" presName="text_1" presStyleLbl="node1" presStyleIdx="0" presStyleCnt="6">
        <dgm:presLayoutVars>
          <dgm:bulletEnabled val="1"/>
        </dgm:presLayoutVars>
      </dgm:prSet>
      <dgm:spPr/>
      <dgm:t>
        <a:bodyPr/>
        <a:lstStyle/>
        <a:p>
          <a:endParaRPr lang="en-IN"/>
        </a:p>
      </dgm:t>
    </dgm:pt>
    <dgm:pt modelId="{8976EAAB-1EFB-4A3C-A7CD-226638CE2848}" type="pres">
      <dgm:prSet presAssocID="{4C26155F-6608-4BF5-94E3-9E5BA10542F0}" presName="accent_1" presStyleCnt="0"/>
      <dgm:spPr/>
    </dgm:pt>
    <dgm:pt modelId="{4522FFAE-84B1-456D-8035-1B4CD02A368A}" type="pres">
      <dgm:prSet presAssocID="{4C26155F-6608-4BF5-94E3-9E5BA10542F0}" presName="accentRepeatNode" presStyleLbl="solidFgAcc1" presStyleIdx="0" presStyleCnt="6"/>
      <dgm:spPr/>
    </dgm:pt>
    <dgm:pt modelId="{87F87D1A-F29B-40F2-8F4A-16A8FD0C14EC}" type="pres">
      <dgm:prSet presAssocID="{FFB63C9A-CA12-47E7-965E-9BC9B3A131F2}" presName="text_2" presStyleLbl="node1" presStyleIdx="1" presStyleCnt="6">
        <dgm:presLayoutVars>
          <dgm:bulletEnabled val="1"/>
        </dgm:presLayoutVars>
      </dgm:prSet>
      <dgm:spPr/>
      <dgm:t>
        <a:bodyPr/>
        <a:lstStyle/>
        <a:p>
          <a:endParaRPr lang="en-IN"/>
        </a:p>
      </dgm:t>
    </dgm:pt>
    <dgm:pt modelId="{C8415B26-3A0A-4906-A156-32C26183D0DE}" type="pres">
      <dgm:prSet presAssocID="{FFB63C9A-CA12-47E7-965E-9BC9B3A131F2}" presName="accent_2" presStyleCnt="0"/>
      <dgm:spPr/>
    </dgm:pt>
    <dgm:pt modelId="{F6398A67-A172-4E1C-966D-6961A96BEDA0}" type="pres">
      <dgm:prSet presAssocID="{FFB63C9A-CA12-47E7-965E-9BC9B3A131F2}" presName="accentRepeatNode" presStyleLbl="solidFgAcc1" presStyleIdx="1" presStyleCnt="6"/>
      <dgm:spPr/>
    </dgm:pt>
    <dgm:pt modelId="{2DA43570-7524-47BD-A67B-19CA5A20E5C1}" type="pres">
      <dgm:prSet presAssocID="{3835D3D8-0544-4E05-BF55-7CFC0F72D125}" presName="text_3" presStyleLbl="node1" presStyleIdx="2" presStyleCnt="6">
        <dgm:presLayoutVars>
          <dgm:bulletEnabled val="1"/>
        </dgm:presLayoutVars>
      </dgm:prSet>
      <dgm:spPr/>
      <dgm:t>
        <a:bodyPr/>
        <a:lstStyle/>
        <a:p>
          <a:endParaRPr lang="en-IN"/>
        </a:p>
      </dgm:t>
    </dgm:pt>
    <dgm:pt modelId="{D5724B4F-8B85-4F63-BFEA-BAD53D0D104B}" type="pres">
      <dgm:prSet presAssocID="{3835D3D8-0544-4E05-BF55-7CFC0F72D125}" presName="accent_3" presStyleCnt="0"/>
      <dgm:spPr/>
    </dgm:pt>
    <dgm:pt modelId="{DE6FEF85-CFEA-4EC2-B32A-69A5539EEB86}" type="pres">
      <dgm:prSet presAssocID="{3835D3D8-0544-4E05-BF55-7CFC0F72D125}" presName="accentRepeatNode" presStyleLbl="solidFgAcc1" presStyleIdx="2" presStyleCnt="6"/>
      <dgm:spPr/>
    </dgm:pt>
    <dgm:pt modelId="{4874200B-C25D-4C3C-9F5A-C6EBE16BD51F}" type="pres">
      <dgm:prSet presAssocID="{E030B232-934A-4622-B021-C7C50704AF8E}" presName="text_4" presStyleLbl="node1" presStyleIdx="3" presStyleCnt="6">
        <dgm:presLayoutVars>
          <dgm:bulletEnabled val="1"/>
        </dgm:presLayoutVars>
      </dgm:prSet>
      <dgm:spPr/>
      <dgm:t>
        <a:bodyPr/>
        <a:lstStyle/>
        <a:p>
          <a:endParaRPr lang="en-IN"/>
        </a:p>
      </dgm:t>
    </dgm:pt>
    <dgm:pt modelId="{185E8CD6-6764-4973-BAC7-864AD539E192}" type="pres">
      <dgm:prSet presAssocID="{E030B232-934A-4622-B021-C7C50704AF8E}" presName="accent_4" presStyleCnt="0"/>
      <dgm:spPr/>
    </dgm:pt>
    <dgm:pt modelId="{12A9611B-1B8B-4071-A570-49A7A28D48BA}" type="pres">
      <dgm:prSet presAssocID="{E030B232-934A-4622-B021-C7C50704AF8E}" presName="accentRepeatNode" presStyleLbl="solidFgAcc1" presStyleIdx="3" presStyleCnt="6"/>
      <dgm:spPr/>
    </dgm:pt>
    <dgm:pt modelId="{820B9FA5-474B-450E-904C-4F800E473290}" type="pres">
      <dgm:prSet presAssocID="{6E1AD1BE-615C-45F6-A54E-5F99AA3CC306}" presName="text_5" presStyleLbl="node1" presStyleIdx="4" presStyleCnt="6">
        <dgm:presLayoutVars>
          <dgm:bulletEnabled val="1"/>
        </dgm:presLayoutVars>
      </dgm:prSet>
      <dgm:spPr/>
      <dgm:t>
        <a:bodyPr/>
        <a:lstStyle/>
        <a:p>
          <a:endParaRPr lang="en-IN"/>
        </a:p>
      </dgm:t>
    </dgm:pt>
    <dgm:pt modelId="{1441F248-3EFB-4C89-AC07-F18415AA0C8B}" type="pres">
      <dgm:prSet presAssocID="{6E1AD1BE-615C-45F6-A54E-5F99AA3CC306}" presName="accent_5" presStyleCnt="0"/>
      <dgm:spPr/>
    </dgm:pt>
    <dgm:pt modelId="{BEC33777-8DE3-4BB8-8AF1-C17D92D94FD9}" type="pres">
      <dgm:prSet presAssocID="{6E1AD1BE-615C-45F6-A54E-5F99AA3CC306}" presName="accentRepeatNode" presStyleLbl="solidFgAcc1" presStyleIdx="4" presStyleCnt="6"/>
      <dgm:spPr/>
    </dgm:pt>
    <dgm:pt modelId="{1BCD2223-C56C-45D1-A937-5225F724A6E5}" type="pres">
      <dgm:prSet presAssocID="{70C55321-5DF0-4707-B2E9-99B112532B10}" presName="text_6" presStyleLbl="node1" presStyleIdx="5" presStyleCnt="6">
        <dgm:presLayoutVars>
          <dgm:bulletEnabled val="1"/>
        </dgm:presLayoutVars>
      </dgm:prSet>
      <dgm:spPr/>
      <dgm:t>
        <a:bodyPr/>
        <a:lstStyle/>
        <a:p>
          <a:endParaRPr lang="en-IN"/>
        </a:p>
      </dgm:t>
    </dgm:pt>
    <dgm:pt modelId="{363660A0-7E86-428D-8A1A-FA5EAFFAC93A}" type="pres">
      <dgm:prSet presAssocID="{70C55321-5DF0-4707-B2E9-99B112532B10}" presName="accent_6" presStyleCnt="0"/>
      <dgm:spPr/>
    </dgm:pt>
    <dgm:pt modelId="{8C3FA168-D71B-4D3E-8DA8-4EA5DC306EA5}" type="pres">
      <dgm:prSet presAssocID="{70C55321-5DF0-4707-B2E9-99B112532B10}" presName="accentRepeatNode" presStyleLbl="solidFgAcc1" presStyleIdx="5" presStyleCnt="6"/>
      <dgm:spPr/>
    </dgm:pt>
  </dgm:ptLst>
  <dgm:cxnLst>
    <dgm:cxn modelId="{A02827A7-3964-42A7-9D7C-09ADDA07D35C}" type="presOf" srcId="{70C55321-5DF0-4707-B2E9-99B112532B10}" destId="{1BCD2223-C56C-45D1-A937-5225F724A6E5}" srcOrd="0" destOrd="0" presId="urn:microsoft.com/office/officeart/2008/layout/VerticalCurvedList"/>
    <dgm:cxn modelId="{61F885B5-12E6-4B50-95AF-7C8987CA261D}" srcId="{BEA51832-AA24-4EFD-9C05-4779FBF52253}" destId="{3835D3D8-0544-4E05-BF55-7CFC0F72D125}" srcOrd="2" destOrd="0" parTransId="{66356355-785B-4F68-9937-139BB79F09A2}" sibTransId="{65A08D86-6F12-473C-A77D-77BD343FC0C5}"/>
    <dgm:cxn modelId="{C9F396FB-0E82-4717-957D-910693806C1F}" type="presOf" srcId="{E030B232-934A-4622-B021-C7C50704AF8E}" destId="{4874200B-C25D-4C3C-9F5A-C6EBE16BD51F}" srcOrd="0" destOrd="0" presId="urn:microsoft.com/office/officeart/2008/layout/VerticalCurvedList"/>
    <dgm:cxn modelId="{3D4A60B5-8702-4E01-9709-05C80796B4BA}" srcId="{BEA51832-AA24-4EFD-9C05-4779FBF52253}" destId="{6E1AD1BE-615C-45F6-A54E-5F99AA3CC306}" srcOrd="4" destOrd="0" parTransId="{BB48F87B-7774-4B12-9893-64639BC89245}" sibTransId="{941B16DC-B1D8-4849-A3FC-2349D8957238}"/>
    <dgm:cxn modelId="{F09B510C-84F7-4C29-ADD2-6DD98E35E23D}" type="presOf" srcId="{BEA51832-AA24-4EFD-9C05-4779FBF52253}" destId="{4B3FE7D1-4C5E-4541-87E7-F028E1E8BDBF}" srcOrd="0" destOrd="0" presId="urn:microsoft.com/office/officeart/2008/layout/VerticalCurvedList"/>
    <dgm:cxn modelId="{93FC06ED-E9A8-4502-A465-4B9F9370A8DE}" type="presOf" srcId="{4C26155F-6608-4BF5-94E3-9E5BA10542F0}" destId="{B891F615-B05F-4888-A1AD-494CBCDC4873}" srcOrd="0" destOrd="0" presId="urn:microsoft.com/office/officeart/2008/layout/VerticalCurvedList"/>
    <dgm:cxn modelId="{BEBFBCF4-8EEC-4ABD-82F1-875304512D95}" srcId="{BEA51832-AA24-4EFD-9C05-4779FBF52253}" destId="{E030B232-934A-4622-B021-C7C50704AF8E}" srcOrd="3" destOrd="0" parTransId="{20D12355-3250-4484-B16D-DCEB08DE16C5}" sibTransId="{80C2967D-DE26-4C20-B00F-C1C5D6D83BE4}"/>
    <dgm:cxn modelId="{C5E5DD06-18E6-4E1B-AC72-6AD625D35B36}" srcId="{BEA51832-AA24-4EFD-9C05-4779FBF52253}" destId="{FFB63C9A-CA12-47E7-965E-9BC9B3A131F2}" srcOrd="1" destOrd="0" parTransId="{4F011AAA-70C8-428F-9A4A-A13AEC3FDEF4}" sibTransId="{649FEED1-C0CC-48BA-9814-FA12E89D543B}"/>
    <dgm:cxn modelId="{55209DFC-891D-432F-BC22-EC39E0E9AE30}" type="presOf" srcId="{3835D3D8-0544-4E05-BF55-7CFC0F72D125}" destId="{2DA43570-7524-47BD-A67B-19CA5A20E5C1}" srcOrd="0" destOrd="0" presId="urn:microsoft.com/office/officeart/2008/layout/VerticalCurvedList"/>
    <dgm:cxn modelId="{EAE65528-1213-40B6-A426-81C470E56639}" type="presOf" srcId="{6E1AD1BE-615C-45F6-A54E-5F99AA3CC306}" destId="{820B9FA5-474B-450E-904C-4F800E473290}" srcOrd="0" destOrd="0" presId="urn:microsoft.com/office/officeart/2008/layout/VerticalCurvedList"/>
    <dgm:cxn modelId="{20F4BBA4-A2BC-41BE-802C-D4931C5FF600}" srcId="{BEA51832-AA24-4EFD-9C05-4779FBF52253}" destId="{70C55321-5DF0-4707-B2E9-99B112532B10}" srcOrd="5" destOrd="0" parTransId="{EF537DCE-8888-4089-97E8-EAB1194411D3}" sibTransId="{63D6F6FF-BCD5-498A-8E63-BA629AC583F8}"/>
    <dgm:cxn modelId="{B28AD0D2-4588-482E-858D-7F164194DCEE}" srcId="{BEA51832-AA24-4EFD-9C05-4779FBF52253}" destId="{4C26155F-6608-4BF5-94E3-9E5BA10542F0}" srcOrd="0" destOrd="0" parTransId="{30A6C710-C79E-4938-8FB8-8360FEC85AB3}" sibTransId="{A5F9C50B-8FA3-4B80-99CC-362E25652EC0}"/>
    <dgm:cxn modelId="{7DA946F6-3CE8-4573-9C16-F7FA09842D9E}" type="presOf" srcId="{A5F9C50B-8FA3-4B80-99CC-362E25652EC0}" destId="{05F64EAD-603A-4E32-B94E-0C9104562377}" srcOrd="0" destOrd="0" presId="urn:microsoft.com/office/officeart/2008/layout/VerticalCurvedList"/>
    <dgm:cxn modelId="{EC7450FA-CFE8-41BC-9885-3D4CFB7880C2}" type="presOf" srcId="{FFB63C9A-CA12-47E7-965E-9BC9B3A131F2}" destId="{87F87D1A-F29B-40F2-8F4A-16A8FD0C14EC}" srcOrd="0" destOrd="0" presId="urn:microsoft.com/office/officeart/2008/layout/VerticalCurvedList"/>
    <dgm:cxn modelId="{2C8DAA3D-E8A1-4BD3-B872-D669E792F187}" type="presParOf" srcId="{4B3FE7D1-4C5E-4541-87E7-F028E1E8BDBF}" destId="{81995007-6540-44F6-B8DA-BA583D821798}" srcOrd="0" destOrd="0" presId="urn:microsoft.com/office/officeart/2008/layout/VerticalCurvedList"/>
    <dgm:cxn modelId="{31D0D817-5B67-441C-9AB3-DFCD7FC8DC57}" type="presParOf" srcId="{81995007-6540-44F6-B8DA-BA583D821798}" destId="{A3DAE481-CF16-41F8-B72B-D6B9B80C9999}" srcOrd="0" destOrd="0" presId="urn:microsoft.com/office/officeart/2008/layout/VerticalCurvedList"/>
    <dgm:cxn modelId="{8AF4C8D1-7A87-471C-AB1E-DF2F3F8EC98C}" type="presParOf" srcId="{A3DAE481-CF16-41F8-B72B-D6B9B80C9999}" destId="{8EA3CB15-8EEC-4667-987B-826FE99D0F60}" srcOrd="0" destOrd="0" presId="urn:microsoft.com/office/officeart/2008/layout/VerticalCurvedList"/>
    <dgm:cxn modelId="{416D15B2-29EF-47C1-8611-570FAFB50FD0}" type="presParOf" srcId="{A3DAE481-CF16-41F8-B72B-D6B9B80C9999}" destId="{05F64EAD-603A-4E32-B94E-0C9104562377}" srcOrd="1" destOrd="0" presId="urn:microsoft.com/office/officeart/2008/layout/VerticalCurvedList"/>
    <dgm:cxn modelId="{ADAF9B28-9B0F-41B3-8E2B-EC3FF36E7FAC}" type="presParOf" srcId="{A3DAE481-CF16-41F8-B72B-D6B9B80C9999}" destId="{7B790EA5-DE6C-4846-BEC3-92C13849E586}" srcOrd="2" destOrd="0" presId="urn:microsoft.com/office/officeart/2008/layout/VerticalCurvedList"/>
    <dgm:cxn modelId="{CFBBD8A7-AEB0-4684-8A50-E6ABB3D9017D}" type="presParOf" srcId="{A3DAE481-CF16-41F8-B72B-D6B9B80C9999}" destId="{9500D5B4-BFCE-4CCD-9199-807B68BA00E1}" srcOrd="3" destOrd="0" presId="urn:microsoft.com/office/officeart/2008/layout/VerticalCurvedList"/>
    <dgm:cxn modelId="{6EBD1E5F-B5C8-4D17-B1D7-8986FB102058}" type="presParOf" srcId="{81995007-6540-44F6-B8DA-BA583D821798}" destId="{B891F615-B05F-4888-A1AD-494CBCDC4873}" srcOrd="1" destOrd="0" presId="urn:microsoft.com/office/officeart/2008/layout/VerticalCurvedList"/>
    <dgm:cxn modelId="{EC80F0BE-1C4A-4833-88D8-C68B1562B78A}" type="presParOf" srcId="{81995007-6540-44F6-B8DA-BA583D821798}" destId="{8976EAAB-1EFB-4A3C-A7CD-226638CE2848}" srcOrd="2" destOrd="0" presId="urn:microsoft.com/office/officeart/2008/layout/VerticalCurvedList"/>
    <dgm:cxn modelId="{602C9F51-C1E3-4793-A01B-B43AC80CFB06}" type="presParOf" srcId="{8976EAAB-1EFB-4A3C-A7CD-226638CE2848}" destId="{4522FFAE-84B1-456D-8035-1B4CD02A368A}" srcOrd="0" destOrd="0" presId="urn:microsoft.com/office/officeart/2008/layout/VerticalCurvedList"/>
    <dgm:cxn modelId="{408D5149-4DF1-45F5-870B-D8F7A14C5B1A}" type="presParOf" srcId="{81995007-6540-44F6-B8DA-BA583D821798}" destId="{87F87D1A-F29B-40F2-8F4A-16A8FD0C14EC}" srcOrd="3" destOrd="0" presId="urn:microsoft.com/office/officeart/2008/layout/VerticalCurvedList"/>
    <dgm:cxn modelId="{890212F0-47E9-44B4-B7DF-0C3BE08E012C}" type="presParOf" srcId="{81995007-6540-44F6-B8DA-BA583D821798}" destId="{C8415B26-3A0A-4906-A156-32C26183D0DE}" srcOrd="4" destOrd="0" presId="urn:microsoft.com/office/officeart/2008/layout/VerticalCurvedList"/>
    <dgm:cxn modelId="{6C84936E-5A3C-4371-AD19-3D723D0573D8}" type="presParOf" srcId="{C8415B26-3A0A-4906-A156-32C26183D0DE}" destId="{F6398A67-A172-4E1C-966D-6961A96BEDA0}" srcOrd="0" destOrd="0" presId="urn:microsoft.com/office/officeart/2008/layout/VerticalCurvedList"/>
    <dgm:cxn modelId="{04A59F90-8961-4DB5-B2E8-3FBAF0674B0A}" type="presParOf" srcId="{81995007-6540-44F6-B8DA-BA583D821798}" destId="{2DA43570-7524-47BD-A67B-19CA5A20E5C1}" srcOrd="5" destOrd="0" presId="urn:microsoft.com/office/officeart/2008/layout/VerticalCurvedList"/>
    <dgm:cxn modelId="{BD70B752-001D-478E-B18F-D7E1F9AF1668}" type="presParOf" srcId="{81995007-6540-44F6-B8DA-BA583D821798}" destId="{D5724B4F-8B85-4F63-BFEA-BAD53D0D104B}" srcOrd="6" destOrd="0" presId="urn:microsoft.com/office/officeart/2008/layout/VerticalCurvedList"/>
    <dgm:cxn modelId="{EF745E5E-99F4-4BE1-BAD4-C37A53188486}" type="presParOf" srcId="{D5724B4F-8B85-4F63-BFEA-BAD53D0D104B}" destId="{DE6FEF85-CFEA-4EC2-B32A-69A5539EEB86}" srcOrd="0" destOrd="0" presId="urn:microsoft.com/office/officeart/2008/layout/VerticalCurvedList"/>
    <dgm:cxn modelId="{7AFCFCDE-AD1A-49BF-A6C4-027CD20EC752}" type="presParOf" srcId="{81995007-6540-44F6-B8DA-BA583D821798}" destId="{4874200B-C25D-4C3C-9F5A-C6EBE16BD51F}" srcOrd="7" destOrd="0" presId="urn:microsoft.com/office/officeart/2008/layout/VerticalCurvedList"/>
    <dgm:cxn modelId="{ECAD894E-AFE6-4C9B-A051-A6316F054D71}" type="presParOf" srcId="{81995007-6540-44F6-B8DA-BA583D821798}" destId="{185E8CD6-6764-4973-BAC7-864AD539E192}" srcOrd="8" destOrd="0" presId="urn:microsoft.com/office/officeart/2008/layout/VerticalCurvedList"/>
    <dgm:cxn modelId="{C9915767-0548-4B9F-A474-885BA3CAC5D6}" type="presParOf" srcId="{185E8CD6-6764-4973-BAC7-864AD539E192}" destId="{12A9611B-1B8B-4071-A570-49A7A28D48BA}" srcOrd="0" destOrd="0" presId="urn:microsoft.com/office/officeart/2008/layout/VerticalCurvedList"/>
    <dgm:cxn modelId="{DD8B84B8-D6B5-4624-AF87-43807D901DD4}" type="presParOf" srcId="{81995007-6540-44F6-B8DA-BA583D821798}" destId="{820B9FA5-474B-450E-904C-4F800E473290}" srcOrd="9" destOrd="0" presId="urn:microsoft.com/office/officeart/2008/layout/VerticalCurvedList"/>
    <dgm:cxn modelId="{A44C66E2-346C-4698-B0B6-9015793D9442}" type="presParOf" srcId="{81995007-6540-44F6-B8DA-BA583D821798}" destId="{1441F248-3EFB-4C89-AC07-F18415AA0C8B}" srcOrd="10" destOrd="0" presId="urn:microsoft.com/office/officeart/2008/layout/VerticalCurvedList"/>
    <dgm:cxn modelId="{860DEF8C-9626-41C6-A271-37378AEBE254}" type="presParOf" srcId="{1441F248-3EFB-4C89-AC07-F18415AA0C8B}" destId="{BEC33777-8DE3-4BB8-8AF1-C17D92D94FD9}" srcOrd="0" destOrd="0" presId="urn:microsoft.com/office/officeart/2008/layout/VerticalCurvedList"/>
    <dgm:cxn modelId="{48AE1D17-AF03-424D-8684-15C830BF1295}" type="presParOf" srcId="{81995007-6540-44F6-B8DA-BA583D821798}" destId="{1BCD2223-C56C-45D1-A937-5225F724A6E5}" srcOrd="11" destOrd="0" presId="urn:microsoft.com/office/officeart/2008/layout/VerticalCurvedList"/>
    <dgm:cxn modelId="{90971643-C912-4738-9D43-D5013F0D8D5D}" type="presParOf" srcId="{81995007-6540-44F6-B8DA-BA583D821798}" destId="{363660A0-7E86-428D-8A1A-FA5EAFFAC93A}" srcOrd="12" destOrd="0" presId="urn:microsoft.com/office/officeart/2008/layout/VerticalCurvedList"/>
    <dgm:cxn modelId="{ED37EA92-6994-4CFA-887A-4363E4B5D7C0}" type="presParOf" srcId="{363660A0-7E86-428D-8A1A-FA5EAFFAC93A}" destId="{8C3FA168-D71B-4D3E-8DA8-4EA5DC306EA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BC1933-E7F9-4147-84E6-FBD124C05B62}" type="doc">
      <dgm:prSet loTypeId="urn:microsoft.com/office/officeart/2005/8/layout/hierarchy2" loCatId="hierarchy" qsTypeId="urn:microsoft.com/office/officeart/2005/8/quickstyle/simple1" qsCatId="simple" csTypeId="urn:microsoft.com/office/officeart/2005/8/colors/colorful4" csCatId="colorful" phldr="1"/>
      <dgm:spPr/>
      <dgm:t>
        <a:bodyPr/>
        <a:lstStyle/>
        <a:p>
          <a:endParaRPr lang="en-US"/>
        </a:p>
      </dgm:t>
    </dgm:pt>
    <dgm:pt modelId="{BB29DF10-9EAB-4057-BF4A-BB7803DE95A8}">
      <dgm:prSet phldrT="[Text]"/>
      <dgm:spPr/>
      <dgm:t>
        <a:bodyPr/>
        <a:lstStyle/>
        <a:p>
          <a:r>
            <a:rPr lang="en-US" dirty="0"/>
            <a:t>Source</a:t>
          </a:r>
        </a:p>
      </dgm:t>
    </dgm:pt>
    <dgm:pt modelId="{871D58E9-BD1F-475D-8A55-BFD3D48B23ED}" type="parTrans" cxnId="{88B224B0-0627-4BB1-91F5-ED694DA89FFA}">
      <dgm:prSet/>
      <dgm:spPr/>
      <dgm:t>
        <a:bodyPr/>
        <a:lstStyle/>
        <a:p>
          <a:endParaRPr lang="en-US"/>
        </a:p>
      </dgm:t>
    </dgm:pt>
    <dgm:pt modelId="{9DAC707F-5C0C-4E45-AE8C-0BA881A4D630}" type="sibTrans" cxnId="{88B224B0-0627-4BB1-91F5-ED694DA89FFA}">
      <dgm:prSet/>
      <dgm:spPr/>
      <dgm:t>
        <a:bodyPr/>
        <a:lstStyle/>
        <a:p>
          <a:endParaRPr lang="en-US"/>
        </a:p>
      </dgm:t>
    </dgm:pt>
    <dgm:pt modelId="{3A05E4C2-546A-46B4-AAAB-9BD5B3C0F102}">
      <dgm:prSet phldrT="[Text]"/>
      <dgm:spPr/>
      <dgm:t>
        <a:bodyPr/>
        <a:lstStyle/>
        <a:p>
          <a:r>
            <a:rPr lang="en-US" dirty="0"/>
            <a:t>Relay OFF</a:t>
          </a:r>
          <a:br>
            <a:rPr lang="en-US" dirty="0"/>
          </a:br>
          <a:r>
            <a:rPr lang="en-US" dirty="0"/>
            <a:t>(No coil current)</a:t>
          </a:r>
        </a:p>
      </dgm:t>
    </dgm:pt>
    <dgm:pt modelId="{E8303E5F-42BA-4154-822E-FE8A0AAA0CDE}" type="parTrans" cxnId="{4B35C9F9-C20C-415E-A1EE-BC2D4DB2BE41}">
      <dgm:prSet/>
      <dgm:spPr/>
      <dgm:t>
        <a:bodyPr/>
        <a:lstStyle/>
        <a:p>
          <a:endParaRPr lang="en-US"/>
        </a:p>
      </dgm:t>
    </dgm:pt>
    <dgm:pt modelId="{70927341-4D33-43F1-B216-88B6A809CC9A}" type="sibTrans" cxnId="{4B35C9F9-C20C-415E-A1EE-BC2D4DB2BE41}">
      <dgm:prSet/>
      <dgm:spPr/>
      <dgm:t>
        <a:bodyPr/>
        <a:lstStyle/>
        <a:p>
          <a:endParaRPr lang="en-US"/>
        </a:p>
      </dgm:t>
    </dgm:pt>
    <dgm:pt modelId="{FE99B6C6-E9C4-4AA7-9794-55B54DA3B865}">
      <dgm:prSet phldrT="[Text]"/>
      <dgm:spPr/>
      <dgm:t>
        <a:bodyPr/>
        <a:lstStyle/>
        <a:p>
          <a:r>
            <a:rPr lang="en-US" dirty="0"/>
            <a:t>Source To NC</a:t>
          </a:r>
          <a:br>
            <a:rPr lang="en-US" dirty="0"/>
          </a:br>
          <a:r>
            <a:rPr lang="en-US" dirty="0"/>
            <a:t>NC=Normally Connected</a:t>
          </a:r>
        </a:p>
      </dgm:t>
    </dgm:pt>
    <dgm:pt modelId="{75E7C6B0-0E3B-438E-B0D0-690E59AAF482}" type="parTrans" cxnId="{855EA5A9-F825-4B68-9B7A-85A9A80C3660}">
      <dgm:prSet/>
      <dgm:spPr/>
      <dgm:t>
        <a:bodyPr/>
        <a:lstStyle/>
        <a:p>
          <a:endParaRPr lang="en-US"/>
        </a:p>
      </dgm:t>
    </dgm:pt>
    <dgm:pt modelId="{BE298561-25EB-4321-B0CF-C306C2AD36DC}" type="sibTrans" cxnId="{855EA5A9-F825-4B68-9B7A-85A9A80C3660}">
      <dgm:prSet/>
      <dgm:spPr/>
      <dgm:t>
        <a:bodyPr/>
        <a:lstStyle/>
        <a:p>
          <a:endParaRPr lang="en-US"/>
        </a:p>
      </dgm:t>
    </dgm:pt>
    <dgm:pt modelId="{396AFDBE-3A53-47B1-84CB-66742EB11F9B}">
      <dgm:prSet phldrT="[Text]"/>
      <dgm:spPr/>
      <dgm:t>
        <a:bodyPr/>
        <a:lstStyle/>
        <a:p>
          <a:r>
            <a:rPr lang="en-US" dirty="0"/>
            <a:t>Relay ON</a:t>
          </a:r>
        </a:p>
        <a:p>
          <a:r>
            <a:rPr lang="en-US" dirty="0"/>
            <a:t>(Current through Coil)</a:t>
          </a:r>
        </a:p>
      </dgm:t>
    </dgm:pt>
    <dgm:pt modelId="{977F06F4-5736-45F3-8704-B65161F10BAD}" type="parTrans" cxnId="{875CD971-3E88-4A3D-89B7-13EE21C174DC}">
      <dgm:prSet/>
      <dgm:spPr/>
      <dgm:t>
        <a:bodyPr/>
        <a:lstStyle/>
        <a:p>
          <a:endParaRPr lang="en-US"/>
        </a:p>
      </dgm:t>
    </dgm:pt>
    <dgm:pt modelId="{5527AFAE-3016-45A9-A8B9-8F5382BF06F6}" type="sibTrans" cxnId="{875CD971-3E88-4A3D-89B7-13EE21C174DC}">
      <dgm:prSet/>
      <dgm:spPr/>
      <dgm:t>
        <a:bodyPr/>
        <a:lstStyle/>
        <a:p>
          <a:endParaRPr lang="en-US"/>
        </a:p>
      </dgm:t>
    </dgm:pt>
    <dgm:pt modelId="{E85BCAEB-2AC4-4E64-82EE-ABEFFAFBA911}">
      <dgm:prSet phldrT="[Text]"/>
      <dgm:spPr/>
      <dgm:t>
        <a:bodyPr/>
        <a:lstStyle/>
        <a:p>
          <a:r>
            <a:rPr lang="en-US" dirty="0"/>
            <a:t>Source To NO</a:t>
          </a:r>
          <a:br>
            <a:rPr lang="en-US" dirty="0"/>
          </a:br>
          <a:r>
            <a:rPr lang="en-US" dirty="0"/>
            <a:t>NO= Normally Open</a:t>
          </a:r>
        </a:p>
      </dgm:t>
    </dgm:pt>
    <dgm:pt modelId="{FCAC4086-484F-40F4-9002-23A6F588AF19}" type="parTrans" cxnId="{3FCB8FC6-808D-4031-9770-87CCE2FCD8E7}">
      <dgm:prSet/>
      <dgm:spPr/>
      <dgm:t>
        <a:bodyPr/>
        <a:lstStyle/>
        <a:p>
          <a:endParaRPr lang="en-US"/>
        </a:p>
      </dgm:t>
    </dgm:pt>
    <dgm:pt modelId="{47E3A555-7211-4868-87B8-210048E908ED}" type="sibTrans" cxnId="{3FCB8FC6-808D-4031-9770-87CCE2FCD8E7}">
      <dgm:prSet/>
      <dgm:spPr/>
      <dgm:t>
        <a:bodyPr/>
        <a:lstStyle/>
        <a:p>
          <a:endParaRPr lang="en-US"/>
        </a:p>
      </dgm:t>
    </dgm:pt>
    <dgm:pt modelId="{35D1D1B0-0808-4202-AD98-940D7E97F3E9}" type="pres">
      <dgm:prSet presAssocID="{94BC1933-E7F9-4147-84E6-FBD124C05B62}" presName="diagram" presStyleCnt="0">
        <dgm:presLayoutVars>
          <dgm:chPref val="1"/>
          <dgm:dir/>
          <dgm:animOne val="branch"/>
          <dgm:animLvl val="lvl"/>
          <dgm:resizeHandles val="exact"/>
        </dgm:presLayoutVars>
      </dgm:prSet>
      <dgm:spPr/>
      <dgm:t>
        <a:bodyPr/>
        <a:lstStyle/>
        <a:p>
          <a:endParaRPr lang="en-IN"/>
        </a:p>
      </dgm:t>
    </dgm:pt>
    <dgm:pt modelId="{95832651-F997-4CD7-AD93-FD99E9105DB4}" type="pres">
      <dgm:prSet presAssocID="{BB29DF10-9EAB-4057-BF4A-BB7803DE95A8}" presName="root1" presStyleCnt="0"/>
      <dgm:spPr/>
    </dgm:pt>
    <dgm:pt modelId="{62825F2D-801A-45F0-AF71-EEC889AEF1EA}" type="pres">
      <dgm:prSet presAssocID="{BB29DF10-9EAB-4057-BF4A-BB7803DE95A8}" presName="LevelOneTextNode" presStyleLbl="node0" presStyleIdx="0" presStyleCnt="1">
        <dgm:presLayoutVars>
          <dgm:chPref val="3"/>
        </dgm:presLayoutVars>
      </dgm:prSet>
      <dgm:spPr/>
      <dgm:t>
        <a:bodyPr/>
        <a:lstStyle/>
        <a:p>
          <a:endParaRPr lang="en-IN"/>
        </a:p>
      </dgm:t>
    </dgm:pt>
    <dgm:pt modelId="{DC5C4028-E521-4F7A-9BB7-398F7B16DE0D}" type="pres">
      <dgm:prSet presAssocID="{BB29DF10-9EAB-4057-BF4A-BB7803DE95A8}" presName="level2hierChild" presStyleCnt="0"/>
      <dgm:spPr/>
    </dgm:pt>
    <dgm:pt modelId="{D1EAC809-2DC4-4330-AAAC-D79265818A98}" type="pres">
      <dgm:prSet presAssocID="{E8303E5F-42BA-4154-822E-FE8A0AAA0CDE}" presName="conn2-1" presStyleLbl="parChTrans1D2" presStyleIdx="0" presStyleCnt="2"/>
      <dgm:spPr/>
      <dgm:t>
        <a:bodyPr/>
        <a:lstStyle/>
        <a:p>
          <a:endParaRPr lang="en-IN"/>
        </a:p>
      </dgm:t>
    </dgm:pt>
    <dgm:pt modelId="{6F84ABAD-8FA2-4E61-A1B2-CA62E890EEAE}" type="pres">
      <dgm:prSet presAssocID="{E8303E5F-42BA-4154-822E-FE8A0AAA0CDE}" presName="connTx" presStyleLbl="parChTrans1D2" presStyleIdx="0" presStyleCnt="2"/>
      <dgm:spPr/>
      <dgm:t>
        <a:bodyPr/>
        <a:lstStyle/>
        <a:p>
          <a:endParaRPr lang="en-IN"/>
        </a:p>
      </dgm:t>
    </dgm:pt>
    <dgm:pt modelId="{FDFC73DC-26C7-4861-92DC-7088E014886B}" type="pres">
      <dgm:prSet presAssocID="{3A05E4C2-546A-46B4-AAAB-9BD5B3C0F102}" presName="root2" presStyleCnt="0"/>
      <dgm:spPr/>
    </dgm:pt>
    <dgm:pt modelId="{843BC566-2428-462C-B65D-41AB533A3628}" type="pres">
      <dgm:prSet presAssocID="{3A05E4C2-546A-46B4-AAAB-9BD5B3C0F102}" presName="LevelTwoTextNode" presStyleLbl="node2" presStyleIdx="0" presStyleCnt="2">
        <dgm:presLayoutVars>
          <dgm:chPref val="3"/>
        </dgm:presLayoutVars>
      </dgm:prSet>
      <dgm:spPr/>
      <dgm:t>
        <a:bodyPr/>
        <a:lstStyle/>
        <a:p>
          <a:endParaRPr lang="en-IN"/>
        </a:p>
      </dgm:t>
    </dgm:pt>
    <dgm:pt modelId="{4DF083BE-91D7-4240-853D-232AC7688D22}" type="pres">
      <dgm:prSet presAssocID="{3A05E4C2-546A-46B4-AAAB-9BD5B3C0F102}" presName="level3hierChild" presStyleCnt="0"/>
      <dgm:spPr/>
    </dgm:pt>
    <dgm:pt modelId="{B19B214A-E690-4D6E-8061-95BA48C3C4B0}" type="pres">
      <dgm:prSet presAssocID="{75E7C6B0-0E3B-438E-B0D0-690E59AAF482}" presName="conn2-1" presStyleLbl="parChTrans1D3" presStyleIdx="0" presStyleCnt="2"/>
      <dgm:spPr/>
      <dgm:t>
        <a:bodyPr/>
        <a:lstStyle/>
        <a:p>
          <a:endParaRPr lang="en-IN"/>
        </a:p>
      </dgm:t>
    </dgm:pt>
    <dgm:pt modelId="{C6D9A675-D94E-40A7-8896-1BD2AFDFDF3C}" type="pres">
      <dgm:prSet presAssocID="{75E7C6B0-0E3B-438E-B0D0-690E59AAF482}" presName="connTx" presStyleLbl="parChTrans1D3" presStyleIdx="0" presStyleCnt="2"/>
      <dgm:spPr/>
      <dgm:t>
        <a:bodyPr/>
        <a:lstStyle/>
        <a:p>
          <a:endParaRPr lang="en-IN"/>
        </a:p>
      </dgm:t>
    </dgm:pt>
    <dgm:pt modelId="{1FED8D01-1F92-478E-B956-AC8F6F37706A}" type="pres">
      <dgm:prSet presAssocID="{FE99B6C6-E9C4-4AA7-9794-55B54DA3B865}" presName="root2" presStyleCnt="0"/>
      <dgm:spPr/>
    </dgm:pt>
    <dgm:pt modelId="{CA99FF6B-4374-4C57-8CE5-A8FEA9BBEB5F}" type="pres">
      <dgm:prSet presAssocID="{FE99B6C6-E9C4-4AA7-9794-55B54DA3B865}" presName="LevelTwoTextNode" presStyleLbl="node3" presStyleIdx="0" presStyleCnt="2">
        <dgm:presLayoutVars>
          <dgm:chPref val="3"/>
        </dgm:presLayoutVars>
      </dgm:prSet>
      <dgm:spPr/>
      <dgm:t>
        <a:bodyPr/>
        <a:lstStyle/>
        <a:p>
          <a:endParaRPr lang="en-IN"/>
        </a:p>
      </dgm:t>
    </dgm:pt>
    <dgm:pt modelId="{125CA135-C1FA-4CF5-87A6-607CD8B77032}" type="pres">
      <dgm:prSet presAssocID="{FE99B6C6-E9C4-4AA7-9794-55B54DA3B865}" presName="level3hierChild" presStyleCnt="0"/>
      <dgm:spPr/>
    </dgm:pt>
    <dgm:pt modelId="{2745B423-9B99-45A0-A4C3-86D50F9AD92D}" type="pres">
      <dgm:prSet presAssocID="{977F06F4-5736-45F3-8704-B65161F10BAD}" presName="conn2-1" presStyleLbl="parChTrans1D2" presStyleIdx="1" presStyleCnt="2"/>
      <dgm:spPr/>
      <dgm:t>
        <a:bodyPr/>
        <a:lstStyle/>
        <a:p>
          <a:endParaRPr lang="en-IN"/>
        </a:p>
      </dgm:t>
    </dgm:pt>
    <dgm:pt modelId="{C7384539-A3F8-4930-AF09-9FD19567E3D3}" type="pres">
      <dgm:prSet presAssocID="{977F06F4-5736-45F3-8704-B65161F10BAD}" presName="connTx" presStyleLbl="parChTrans1D2" presStyleIdx="1" presStyleCnt="2"/>
      <dgm:spPr/>
      <dgm:t>
        <a:bodyPr/>
        <a:lstStyle/>
        <a:p>
          <a:endParaRPr lang="en-IN"/>
        </a:p>
      </dgm:t>
    </dgm:pt>
    <dgm:pt modelId="{D54E52A3-5A04-44D9-8148-9476A176E0B9}" type="pres">
      <dgm:prSet presAssocID="{396AFDBE-3A53-47B1-84CB-66742EB11F9B}" presName="root2" presStyleCnt="0"/>
      <dgm:spPr/>
    </dgm:pt>
    <dgm:pt modelId="{5C0F88CD-924B-45E6-A4F7-B169E3620FDE}" type="pres">
      <dgm:prSet presAssocID="{396AFDBE-3A53-47B1-84CB-66742EB11F9B}" presName="LevelTwoTextNode" presStyleLbl="node2" presStyleIdx="1" presStyleCnt="2" custLinFactNeighborX="821">
        <dgm:presLayoutVars>
          <dgm:chPref val="3"/>
        </dgm:presLayoutVars>
      </dgm:prSet>
      <dgm:spPr/>
      <dgm:t>
        <a:bodyPr/>
        <a:lstStyle/>
        <a:p>
          <a:endParaRPr lang="en-IN"/>
        </a:p>
      </dgm:t>
    </dgm:pt>
    <dgm:pt modelId="{658C9126-56C1-487B-B47D-4257E0A93925}" type="pres">
      <dgm:prSet presAssocID="{396AFDBE-3A53-47B1-84CB-66742EB11F9B}" presName="level3hierChild" presStyleCnt="0"/>
      <dgm:spPr/>
    </dgm:pt>
    <dgm:pt modelId="{AEC80CCC-3082-4525-ACAA-5077399180C4}" type="pres">
      <dgm:prSet presAssocID="{FCAC4086-484F-40F4-9002-23A6F588AF19}" presName="conn2-1" presStyleLbl="parChTrans1D3" presStyleIdx="1" presStyleCnt="2"/>
      <dgm:spPr/>
      <dgm:t>
        <a:bodyPr/>
        <a:lstStyle/>
        <a:p>
          <a:endParaRPr lang="en-IN"/>
        </a:p>
      </dgm:t>
    </dgm:pt>
    <dgm:pt modelId="{1801722F-5589-4251-9D5B-DA7BB5B34C91}" type="pres">
      <dgm:prSet presAssocID="{FCAC4086-484F-40F4-9002-23A6F588AF19}" presName="connTx" presStyleLbl="parChTrans1D3" presStyleIdx="1" presStyleCnt="2"/>
      <dgm:spPr/>
      <dgm:t>
        <a:bodyPr/>
        <a:lstStyle/>
        <a:p>
          <a:endParaRPr lang="en-IN"/>
        </a:p>
      </dgm:t>
    </dgm:pt>
    <dgm:pt modelId="{4E34B0A3-48A9-4CF7-BED4-ED8E29F9F911}" type="pres">
      <dgm:prSet presAssocID="{E85BCAEB-2AC4-4E64-82EE-ABEFFAFBA911}" presName="root2" presStyleCnt="0"/>
      <dgm:spPr/>
    </dgm:pt>
    <dgm:pt modelId="{52BCBB8B-11F1-4C68-9ABD-201162E4D015}" type="pres">
      <dgm:prSet presAssocID="{E85BCAEB-2AC4-4E64-82EE-ABEFFAFBA911}" presName="LevelTwoTextNode" presStyleLbl="node3" presStyleIdx="1" presStyleCnt="2">
        <dgm:presLayoutVars>
          <dgm:chPref val="3"/>
        </dgm:presLayoutVars>
      </dgm:prSet>
      <dgm:spPr/>
      <dgm:t>
        <a:bodyPr/>
        <a:lstStyle/>
        <a:p>
          <a:endParaRPr lang="en-IN"/>
        </a:p>
      </dgm:t>
    </dgm:pt>
    <dgm:pt modelId="{C3B5B3B6-7118-44E2-AA07-3DA76EF2A7FD}" type="pres">
      <dgm:prSet presAssocID="{E85BCAEB-2AC4-4E64-82EE-ABEFFAFBA911}" presName="level3hierChild" presStyleCnt="0"/>
      <dgm:spPr/>
    </dgm:pt>
  </dgm:ptLst>
  <dgm:cxnLst>
    <dgm:cxn modelId="{ADB7EA5C-CCC1-4F83-9808-CA3DBA2F25F1}" type="presOf" srcId="{FCAC4086-484F-40F4-9002-23A6F588AF19}" destId="{1801722F-5589-4251-9D5B-DA7BB5B34C91}" srcOrd="1" destOrd="0" presId="urn:microsoft.com/office/officeart/2005/8/layout/hierarchy2"/>
    <dgm:cxn modelId="{3FCB8FC6-808D-4031-9770-87CCE2FCD8E7}" srcId="{396AFDBE-3A53-47B1-84CB-66742EB11F9B}" destId="{E85BCAEB-2AC4-4E64-82EE-ABEFFAFBA911}" srcOrd="0" destOrd="0" parTransId="{FCAC4086-484F-40F4-9002-23A6F588AF19}" sibTransId="{47E3A555-7211-4868-87B8-210048E908ED}"/>
    <dgm:cxn modelId="{53744FEC-C5CB-4207-9C52-BB87656DFE2B}" type="presOf" srcId="{FE99B6C6-E9C4-4AA7-9794-55B54DA3B865}" destId="{CA99FF6B-4374-4C57-8CE5-A8FEA9BBEB5F}" srcOrd="0" destOrd="0" presId="urn:microsoft.com/office/officeart/2005/8/layout/hierarchy2"/>
    <dgm:cxn modelId="{488D3E3C-4F6C-4F11-B8B0-A787BD7F9765}" type="presOf" srcId="{977F06F4-5736-45F3-8704-B65161F10BAD}" destId="{2745B423-9B99-45A0-A4C3-86D50F9AD92D}" srcOrd="0" destOrd="0" presId="urn:microsoft.com/office/officeart/2005/8/layout/hierarchy2"/>
    <dgm:cxn modelId="{58EC4C33-7529-4D12-8FDE-931EC643CD57}" type="presOf" srcId="{E8303E5F-42BA-4154-822E-FE8A0AAA0CDE}" destId="{6F84ABAD-8FA2-4E61-A1B2-CA62E890EEAE}" srcOrd="1" destOrd="0" presId="urn:microsoft.com/office/officeart/2005/8/layout/hierarchy2"/>
    <dgm:cxn modelId="{3055805F-B29E-4F8C-BCD5-0B5DD8C52730}" type="presOf" srcId="{3A05E4C2-546A-46B4-AAAB-9BD5B3C0F102}" destId="{843BC566-2428-462C-B65D-41AB533A3628}" srcOrd="0" destOrd="0" presId="urn:microsoft.com/office/officeart/2005/8/layout/hierarchy2"/>
    <dgm:cxn modelId="{855EA5A9-F825-4B68-9B7A-85A9A80C3660}" srcId="{3A05E4C2-546A-46B4-AAAB-9BD5B3C0F102}" destId="{FE99B6C6-E9C4-4AA7-9794-55B54DA3B865}" srcOrd="0" destOrd="0" parTransId="{75E7C6B0-0E3B-438E-B0D0-690E59AAF482}" sibTransId="{BE298561-25EB-4321-B0CF-C306C2AD36DC}"/>
    <dgm:cxn modelId="{DC41FCD5-FF2F-4EAE-A614-0356946BF61C}" type="presOf" srcId="{E8303E5F-42BA-4154-822E-FE8A0AAA0CDE}" destId="{D1EAC809-2DC4-4330-AAAC-D79265818A98}" srcOrd="0" destOrd="0" presId="urn:microsoft.com/office/officeart/2005/8/layout/hierarchy2"/>
    <dgm:cxn modelId="{4B35C9F9-C20C-415E-A1EE-BC2D4DB2BE41}" srcId="{BB29DF10-9EAB-4057-BF4A-BB7803DE95A8}" destId="{3A05E4C2-546A-46B4-AAAB-9BD5B3C0F102}" srcOrd="0" destOrd="0" parTransId="{E8303E5F-42BA-4154-822E-FE8A0AAA0CDE}" sibTransId="{70927341-4D33-43F1-B216-88B6A809CC9A}"/>
    <dgm:cxn modelId="{107613BD-FB87-4F76-AF9E-6A38EF70559E}" type="presOf" srcId="{75E7C6B0-0E3B-438E-B0D0-690E59AAF482}" destId="{B19B214A-E690-4D6E-8061-95BA48C3C4B0}" srcOrd="0" destOrd="0" presId="urn:microsoft.com/office/officeart/2005/8/layout/hierarchy2"/>
    <dgm:cxn modelId="{F5F19D2B-E71F-4690-8F04-9C2B3DDA1D56}" type="presOf" srcId="{BB29DF10-9EAB-4057-BF4A-BB7803DE95A8}" destId="{62825F2D-801A-45F0-AF71-EEC889AEF1EA}" srcOrd="0" destOrd="0" presId="urn:microsoft.com/office/officeart/2005/8/layout/hierarchy2"/>
    <dgm:cxn modelId="{88B224B0-0627-4BB1-91F5-ED694DA89FFA}" srcId="{94BC1933-E7F9-4147-84E6-FBD124C05B62}" destId="{BB29DF10-9EAB-4057-BF4A-BB7803DE95A8}" srcOrd="0" destOrd="0" parTransId="{871D58E9-BD1F-475D-8A55-BFD3D48B23ED}" sibTransId="{9DAC707F-5C0C-4E45-AE8C-0BA881A4D630}"/>
    <dgm:cxn modelId="{FC1C2FDE-5327-4FF7-AECD-27E00D2A3072}" type="presOf" srcId="{E85BCAEB-2AC4-4E64-82EE-ABEFFAFBA911}" destId="{52BCBB8B-11F1-4C68-9ABD-201162E4D015}" srcOrd="0" destOrd="0" presId="urn:microsoft.com/office/officeart/2005/8/layout/hierarchy2"/>
    <dgm:cxn modelId="{D81CF826-98C1-4946-8CCD-B1F42829AE37}" type="presOf" srcId="{94BC1933-E7F9-4147-84E6-FBD124C05B62}" destId="{35D1D1B0-0808-4202-AD98-940D7E97F3E9}" srcOrd="0" destOrd="0" presId="urn:microsoft.com/office/officeart/2005/8/layout/hierarchy2"/>
    <dgm:cxn modelId="{5A97ABEB-CC9B-4411-ADF2-0DDDB38451C6}" type="presOf" srcId="{396AFDBE-3A53-47B1-84CB-66742EB11F9B}" destId="{5C0F88CD-924B-45E6-A4F7-B169E3620FDE}" srcOrd="0" destOrd="0" presId="urn:microsoft.com/office/officeart/2005/8/layout/hierarchy2"/>
    <dgm:cxn modelId="{7057E993-36EA-4F14-8752-12F3018E1844}" type="presOf" srcId="{977F06F4-5736-45F3-8704-B65161F10BAD}" destId="{C7384539-A3F8-4930-AF09-9FD19567E3D3}" srcOrd="1" destOrd="0" presId="urn:microsoft.com/office/officeart/2005/8/layout/hierarchy2"/>
    <dgm:cxn modelId="{447BD8B3-E0D3-4976-B102-1F0D4469F248}" type="presOf" srcId="{FCAC4086-484F-40F4-9002-23A6F588AF19}" destId="{AEC80CCC-3082-4525-ACAA-5077399180C4}" srcOrd="0" destOrd="0" presId="urn:microsoft.com/office/officeart/2005/8/layout/hierarchy2"/>
    <dgm:cxn modelId="{D72E03A3-AE06-40E5-91A1-AB7B0A6A287E}" type="presOf" srcId="{75E7C6B0-0E3B-438E-B0D0-690E59AAF482}" destId="{C6D9A675-D94E-40A7-8896-1BD2AFDFDF3C}" srcOrd="1" destOrd="0" presId="urn:microsoft.com/office/officeart/2005/8/layout/hierarchy2"/>
    <dgm:cxn modelId="{875CD971-3E88-4A3D-89B7-13EE21C174DC}" srcId="{BB29DF10-9EAB-4057-BF4A-BB7803DE95A8}" destId="{396AFDBE-3A53-47B1-84CB-66742EB11F9B}" srcOrd="1" destOrd="0" parTransId="{977F06F4-5736-45F3-8704-B65161F10BAD}" sibTransId="{5527AFAE-3016-45A9-A8B9-8F5382BF06F6}"/>
    <dgm:cxn modelId="{3EDAD4E1-AD0A-45F4-9FC3-9AD920F8DC1F}" type="presParOf" srcId="{35D1D1B0-0808-4202-AD98-940D7E97F3E9}" destId="{95832651-F997-4CD7-AD93-FD99E9105DB4}" srcOrd="0" destOrd="0" presId="urn:microsoft.com/office/officeart/2005/8/layout/hierarchy2"/>
    <dgm:cxn modelId="{C5ECF881-C649-4CDB-94CE-53DB0C7E85C7}" type="presParOf" srcId="{95832651-F997-4CD7-AD93-FD99E9105DB4}" destId="{62825F2D-801A-45F0-AF71-EEC889AEF1EA}" srcOrd="0" destOrd="0" presId="urn:microsoft.com/office/officeart/2005/8/layout/hierarchy2"/>
    <dgm:cxn modelId="{9CC67C66-E247-4650-9DF1-65ED19338C8A}" type="presParOf" srcId="{95832651-F997-4CD7-AD93-FD99E9105DB4}" destId="{DC5C4028-E521-4F7A-9BB7-398F7B16DE0D}" srcOrd="1" destOrd="0" presId="urn:microsoft.com/office/officeart/2005/8/layout/hierarchy2"/>
    <dgm:cxn modelId="{B042C097-2701-4E10-8BB1-09A61AE6DCCF}" type="presParOf" srcId="{DC5C4028-E521-4F7A-9BB7-398F7B16DE0D}" destId="{D1EAC809-2DC4-4330-AAAC-D79265818A98}" srcOrd="0" destOrd="0" presId="urn:microsoft.com/office/officeart/2005/8/layout/hierarchy2"/>
    <dgm:cxn modelId="{2ADCED8A-A49E-44C5-9705-2137FC163DDD}" type="presParOf" srcId="{D1EAC809-2DC4-4330-AAAC-D79265818A98}" destId="{6F84ABAD-8FA2-4E61-A1B2-CA62E890EEAE}" srcOrd="0" destOrd="0" presId="urn:microsoft.com/office/officeart/2005/8/layout/hierarchy2"/>
    <dgm:cxn modelId="{FE44DC9F-6993-410B-8F05-A97F43136BDE}" type="presParOf" srcId="{DC5C4028-E521-4F7A-9BB7-398F7B16DE0D}" destId="{FDFC73DC-26C7-4861-92DC-7088E014886B}" srcOrd="1" destOrd="0" presId="urn:microsoft.com/office/officeart/2005/8/layout/hierarchy2"/>
    <dgm:cxn modelId="{FB2B3815-259F-4300-A7BC-37E71975986A}" type="presParOf" srcId="{FDFC73DC-26C7-4861-92DC-7088E014886B}" destId="{843BC566-2428-462C-B65D-41AB533A3628}" srcOrd="0" destOrd="0" presId="urn:microsoft.com/office/officeart/2005/8/layout/hierarchy2"/>
    <dgm:cxn modelId="{27551DA2-9FA9-4F58-8A1D-2837BA1FBC50}" type="presParOf" srcId="{FDFC73DC-26C7-4861-92DC-7088E014886B}" destId="{4DF083BE-91D7-4240-853D-232AC7688D22}" srcOrd="1" destOrd="0" presId="urn:microsoft.com/office/officeart/2005/8/layout/hierarchy2"/>
    <dgm:cxn modelId="{FC96E70B-2076-4579-B63C-442CE622E9AC}" type="presParOf" srcId="{4DF083BE-91D7-4240-853D-232AC7688D22}" destId="{B19B214A-E690-4D6E-8061-95BA48C3C4B0}" srcOrd="0" destOrd="0" presId="urn:microsoft.com/office/officeart/2005/8/layout/hierarchy2"/>
    <dgm:cxn modelId="{55DB4151-AC17-43DB-A586-36EF39EDE272}" type="presParOf" srcId="{B19B214A-E690-4D6E-8061-95BA48C3C4B0}" destId="{C6D9A675-D94E-40A7-8896-1BD2AFDFDF3C}" srcOrd="0" destOrd="0" presId="urn:microsoft.com/office/officeart/2005/8/layout/hierarchy2"/>
    <dgm:cxn modelId="{5756BDEE-FFAE-4C6A-AC4C-D8F6F5500B75}" type="presParOf" srcId="{4DF083BE-91D7-4240-853D-232AC7688D22}" destId="{1FED8D01-1F92-478E-B956-AC8F6F37706A}" srcOrd="1" destOrd="0" presId="urn:microsoft.com/office/officeart/2005/8/layout/hierarchy2"/>
    <dgm:cxn modelId="{F3AC8A08-EF03-479E-A835-9B5A6302D30F}" type="presParOf" srcId="{1FED8D01-1F92-478E-B956-AC8F6F37706A}" destId="{CA99FF6B-4374-4C57-8CE5-A8FEA9BBEB5F}" srcOrd="0" destOrd="0" presId="urn:microsoft.com/office/officeart/2005/8/layout/hierarchy2"/>
    <dgm:cxn modelId="{8AA65666-4ACB-4063-BB0D-921474530CE6}" type="presParOf" srcId="{1FED8D01-1F92-478E-B956-AC8F6F37706A}" destId="{125CA135-C1FA-4CF5-87A6-607CD8B77032}" srcOrd="1" destOrd="0" presId="urn:microsoft.com/office/officeart/2005/8/layout/hierarchy2"/>
    <dgm:cxn modelId="{7E107D03-9C80-41E9-B45A-82E14788D303}" type="presParOf" srcId="{DC5C4028-E521-4F7A-9BB7-398F7B16DE0D}" destId="{2745B423-9B99-45A0-A4C3-86D50F9AD92D}" srcOrd="2" destOrd="0" presId="urn:microsoft.com/office/officeart/2005/8/layout/hierarchy2"/>
    <dgm:cxn modelId="{CF1DD2BD-0D72-4E97-A0FB-1A35E9ACFB0C}" type="presParOf" srcId="{2745B423-9B99-45A0-A4C3-86D50F9AD92D}" destId="{C7384539-A3F8-4930-AF09-9FD19567E3D3}" srcOrd="0" destOrd="0" presId="urn:microsoft.com/office/officeart/2005/8/layout/hierarchy2"/>
    <dgm:cxn modelId="{933C93AF-0B5E-4CA6-99D0-AACFC49A2342}" type="presParOf" srcId="{DC5C4028-E521-4F7A-9BB7-398F7B16DE0D}" destId="{D54E52A3-5A04-44D9-8148-9476A176E0B9}" srcOrd="3" destOrd="0" presId="urn:microsoft.com/office/officeart/2005/8/layout/hierarchy2"/>
    <dgm:cxn modelId="{DBC2E153-0DF5-45EF-9822-DF09B253873B}" type="presParOf" srcId="{D54E52A3-5A04-44D9-8148-9476A176E0B9}" destId="{5C0F88CD-924B-45E6-A4F7-B169E3620FDE}" srcOrd="0" destOrd="0" presId="urn:microsoft.com/office/officeart/2005/8/layout/hierarchy2"/>
    <dgm:cxn modelId="{551B699A-ED08-4ADD-AA5B-1D47E90CC2C0}" type="presParOf" srcId="{D54E52A3-5A04-44D9-8148-9476A176E0B9}" destId="{658C9126-56C1-487B-B47D-4257E0A93925}" srcOrd="1" destOrd="0" presId="urn:microsoft.com/office/officeart/2005/8/layout/hierarchy2"/>
    <dgm:cxn modelId="{7ED1AFDB-DB31-4AEC-A98C-CF7EE7DB5001}" type="presParOf" srcId="{658C9126-56C1-487B-B47D-4257E0A93925}" destId="{AEC80CCC-3082-4525-ACAA-5077399180C4}" srcOrd="0" destOrd="0" presId="urn:microsoft.com/office/officeart/2005/8/layout/hierarchy2"/>
    <dgm:cxn modelId="{42F529AA-F4C6-4E88-9B0A-BCE917EDA1B6}" type="presParOf" srcId="{AEC80CCC-3082-4525-ACAA-5077399180C4}" destId="{1801722F-5589-4251-9D5B-DA7BB5B34C91}" srcOrd="0" destOrd="0" presId="urn:microsoft.com/office/officeart/2005/8/layout/hierarchy2"/>
    <dgm:cxn modelId="{794E3160-985C-4A74-B655-6B8D2B99CBB7}" type="presParOf" srcId="{658C9126-56C1-487B-B47D-4257E0A93925}" destId="{4E34B0A3-48A9-4CF7-BED4-ED8E29F9F911}" srcOrd="1" destOrd="0" presId="urn:microsoft.com/office/officeart/2005/8/layout/hierarchy2"/>
    <dgm:cxn modelId="{D1591C62-C30E-4F39-958B-51997B416364}" type="presParOf" srcId="{4E34B0A3-48A9-4CF7-BED4-ED8E29F9F911}" destId="{52BCBB8B-11F1-4C68-9ABD-201162E4D015}" srcOrd="0" destOrd="0" presId="urn:microsoft.com/office/officeart/2005/8/layout/hierarchy2"/>
    <dgm:cxn modelId="{B27926C7-0103-42D2-9617-57A70F41DD8E}" type="presParOf" srcId="{4E34B0A3-48A9-4CF7-BED4-ED8E29F9F911}" destId="{C3B5B3B6-7118-44E2-AA07-3DA76EF2A7F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1663F8-2059-4CC6-97EC-21132968CBA2}"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n-US"/>
        </a:p>
      </dgm:t>
    </dgm:pt>
    <dgm:pt modelId="{04410A49-FD87-4819-9560-79B595F5E2B8}">
      <dgm:prSet phldrT="[Text]"/>
      <dgm:spPr/>
      <dgm:t>
        <a:bodyPr/>
        <a:lstStyle/>
        <a:p>
          <a:r>
            <a:rPr lang="en-US" dirty="0" smtClean="0"/>
            <a:t>Operation</a:t>
          </a:r>
          <a:endParaRPr lang="en-US" dirty="0"/>
        </a:p>
      </dgm:t>
    </dgm:pt>
    <dgm:pt modelId="{8876038D-8A34-4F75-9F00-E07D1720F5F4}" type="parTrans" cxnId="{EBF1ECE2-2697-443B-B51E-3FDA472E0E46}">
      <dgm:prSet/>
      <dgm:spPr/>
      <dgm:t>
        <a:bodyPr/>
        <a:lstStyle/>
        <a:p>
          <a:endParaRPr lang="en-US"/>
        </a:p>
      </dgm:t>
    </dgm:pt>
    <dgm:pt modelId="{26A3A847-5596-4E04-A0F6-4ED139E60082}" type="sibTrans" cxnId="{EBF1ECE2-2697-443B-B51E-3FDA472E0E46}">
      <dgm:prSet/>
      <dgm:spPr/>
      <dgm:t>
        <a:bodyPr/>
        <a:lstStyle/>
        <a:p>
          <a:endParaRPr lang="en-US"/>
        </a:p>
      </dgm:t>
    </dgm:pt>
    <dgm:pt modelId="{5F4CB27B-126B-47E5-BCAB-FEEE87262DCA}">
      <dgm:prSet phldrT="[Text]"/>
      <dgm:spPr>
        <a:solidFill>
          <a:schemeClr val="accent5">
            <a:lumMod val="75000"/>
          </a:schemeClr>
        </a:solidFill>
      </dgm:spPr>
      <dgm:t>
        <a:bodyPr/>
        <a:lstStyle/>
        <a:p>
          <a:r>
            <a:rPr lang="en-US" dirty="0" smtClean="0"/>
            <a:t>Controlling</a:t>
          </a:r>
          <a:endParaRPr lang="en-US" dirty="0"/>
        </a:p>
      </dgm:t>
    </dgm:pt>
    <dgm:pt modelId="{6BACF67C-BF2B-4452-9289-4439D3D91CB0}" type="parTrans" cxnId="{2D7947CA-CB01-4CD3-A954-CCA8EFEEB1BD}">
      <dgm:prSet/>
      <dgm:spPr/>
      <dgm:t>
        <a:bodyPr/>
        <a:lstStyle/>
        <a:p>
          <a:endParaRPr lang="en-US"/>
        </a:p>
      </dgm:t>
    </dgm:pt>
    <dgm:pt modelId="{E4208EAF-9034-4E59-BA7C-D2A88B1915BA}" type="sibTrans" cxnId="{2D7947CA-CB01-4CD3-A954-CCA8EFEEB1BD}">
      <dgm:prSet/>
      <dgm:spPr/>
      <dgm:t>
        <a:bodyPr/>
        <a:lstStyle/>
        <a:p>
          <a:endParaRPr lang="en-US"/>
        </a:p>
      </dgm:t>
    </dgm:pt>
    <dgm:pt modelId="{C93C7F73-314B-4F6D-A001-A6B71DDD0B67}">
      <dgm:prSet phldrT="[Text]"/>
      <dgm:spPr/>
      <dgm:t>
        <a:bodyPr/>
        <a:lstStyle/>
        <a:p>
          <a:r>
            <a:rPr lang="en-US" dirty="0" smtClean="0"/>
            <a:t>Exchange Data </a:t>
          </a:r>
          <a:endParaRPr lang="en-US" dirty="0"/>
        </a:p>
      </dgm:t>
    </dgm:pt>
    <dgm:pt modelId="{0A590B87-8916-4733-BED4-269717E4A8A0}" type="parTrans" cxnId="{4797AC1D-9711-4C97-8497-9EAA438AAE3B}">
      <dgm:prSet/>
      <dgm:spPr/>
      <dgm:t>
        <a:bodyPr/>
        <a:lstStyle/>
        <a:p>
          <a:endParaRPr lang="en-US"/>
        </a:p>
      </dgm:t>
    </dgm:pt>
    <dgm:pt modelId="{9CFEF4B9-275E-4563-A48D-4D8F2AA2EBA8}" type="sibTrans" cxnId="{4797AC1D-9711-4C97-8497-9EAA438AAE3B}">
      <dgm:prSet/>
      <dgm:spPr/>
      <dgm:t>
        <a:bodyPr/>
        <a:lstStyle/>
        <a:p>
          <a:endParaRPr lang="en-US"/>
        </a:p>
      </dgm:t>
    </dgm:pt>
    <dgm:pt modelId="{BEBDEC40-4FAF-4942-8A78-FEBC6DCD56E8}" type="pres">
      <dgm:prSet presAssocID="{271663F8-2059-4CC6-97EC-21132968CBA2}" presName="hierChild1" presStyleCnt="0">
        <dgm:presLayoutVars>
          <dgm:orgChart val="1"/>
          <dgm:chPref val="1"/>
          <dgm:dir/>
          <dgm:animOne val="branch"/>
          <dgm:animLvl val="lvl"/>
          <dgm:resizeHandles/>
        </dgm:presLayoutVars>
      </dgm:prSet>
      <dgm:spPr/>
      <dgm:t>
        <a:bodyPr/>
        <a:lstStyle/>
        <a:p>
          <a:endParaRPr lang="en-US"/>
        </a:p>
      </dgm:t>
    </dgm:pt>
    <dgm:pt modelId="{FDDAFDFA-9E1A-4932-85EC-C37554615F1B}" type="pres">
      <dgm:prSet presAssocID="{04410A49-FD87-4819-9560-79B595F5E2B8}" presName="hierRoot1" presStyleCnt="0">
        <dgm:presLayoutVars>
          <dgm:hierBranch val="init"/>
        </dgm:presLayoutVars>
      </dgm:prSet>
      <dgm:spPr/>
    </dgm:pt>
    <dgm:pt modelId="{7C98482C-A2C6-4BEE-9145-740CD643AC32}" type="pres">
      <dgm:prSet presAssocID="{04410A49-FD87-4819-9560-79B595F5E2B8}" presName="rootComposite1" presStyleCnt="0"/>
      <dgm:spPr/>
    </dgm:pt>
    <dgm:pt modelId="{D517AA95-6BFA-4F6C-A9D8-BDA076110527}" type="pres">
      <dgm:prSet presAssocID="{04410A49-FD87-4819-9560-79B595F5E2B8}" presName="rootText1" presStyleLbl="node0" presStyleIdx="0" presStyleCnt="1" custScaleX="139866">
        <dgm:presLayoutVars>
          <dgm:chPref val="3"/>
        </dgm:presLayoutVars>
      </dgm:prSet>
      <dgm:spPr/>
      <dgm:t>
        <a:bodyPr/>
        <a:lstStyle/>
        <a:p>
          <a:endParaRPr lang="en-US"/>
        </a:p>
      </dgm:t>
    </dgm:pt>
    <dgm:pt modelId="{55D8120A-BE70-433A-A312-F73272187476}" type="pres">
      <dgm:prSet presAssocID="{04410A49-FD87-4819-9560-79B595F5E2B8}" presName="rootConnector1" presStyleLbl="node1" presStyleIdx="0" presStyleCnt="0"/>
      <dgm:spPr/>
      <dgm:t>
        <a:bodyPr/>
        <a:lstStyle/>
        <a:p>
          <a:endParaRPr lang="en-US"/>
        </a:p>
      </dgm:t>
    </dgm:pt>
    <dgm:pt modelId="{3A523A1A-DA67-4A03-A7E9-96B4F78A6E9E}" type="pres">
      <dgm:prSet presAssocID="{04410A49-FD87-4819-9560-79B595F5E2B8}" presName="hierChild2" presStyleCnt="0"/>
      <dgm:spPr/>
    </dgm:pt>
    <dgm:pt modelId="{DD17CAED-CC9D-4E95-AA3E-7D5E067D4117}" type="pres">
      <dgm:prSet presAssocID="{6BACF67C-BF2B-4452-9289-4439D3D91CB0}" presName="Name37" presStyleLbl="parChTrans1D2" presStyleIdx="0" presStyleCnt="2"/>
      <dgm:spPr/>
      <dgm:t>
        <a:bodyPr/>
        <a:lstStyle/>
        <a:p>
          <a:endParaRPr lang="en-US"/>
        </a:p>
      </dgm:t>
    </dgm:pt>
    <dgm:pt modelId="{2FD6FABF-EC97-4D50-B2D2-42060DC0C75C}" type="pres">
      <dgm:prSet presAssocID="{5F4CB27B-126B-47E5-BCAB-FEEE87262DCA}" presName="hierRoot2" presStyleCnt="0">
        <dgm:presLayoutVars>
          <dgm:hierBranch val="init"/>
        </dgm:presLayoutVars>
      </dgm:prSet>
      <dgm:spPr/>
    </dgm:pt>
    <dgm:pt modelId="{B15AD922-9D7C-4DF7-964D-C70EA94729F8}" type="pres">
      <dgm:prSet presAssocID="{5F4CB27B-126B-47E5-BCAB-FEEE87262DCA}" presName="rootComposite" presStyleCnt="0"/>
      <dgm:spPr/>
    </dgm:pt>
    <dgm:pt modelId="{D7D69260-8D27-4B38-9965-06F9DE170471}" type="pres">
      <dgm:prSet presAssocID="{5F4CB27B-126B-47E5-BCAB-FEEE87262DCA}" presName="rootText" presStyleLbl="node2" presStyleIdx="0" presStyleCnt="2" custScaleX="180612">
        <dgm:presLayoutVars>
          <dgm:chPref val="3"/>
        </dgm:presLayoutVars>
      </dgm:prSet>
      <dgm:spPr/>
      <dgm:t>
        <a:bodyPr/>
        <a:lstStyle/>
        <a:p>
          <a:endParaRPr lang="en-US"/>
        </a:p>
      </dgm:t>
    </dgm:pt>
    <dgm:pt modelId="{32576B42-A032-4C24-BF66-42E05F343F71}" type="pres">
      <dgm:prSet presAssocID="{5F4CB27B-126B-47E5-BCAB-FEEE87262DCA}" presName="rootConnector" presStyleLbl="node2" presStyleIdx="0" presStyleCnt="2"/>
      <dgm:spPr/>
      <dgm:t>
        <a:bodyPr/>
        <a:lstStyle/>
        <a:p>
          <a:endParaRPr lang="en-US"/>
        </a:p>
      </dgm:t>
    </dgm:pt>
    <dgm:pt modelId="{87EEF3D8-7A03-442F-8381-D24D21873569}" type="pres">
      <dgm:prSet presAssocID="{5F4CB27B-126B-47E5-BCAB-FEEE87262DCA}" presName="hierChild4" presStyleCnt="0"/>
      <dgm:spPr/>
    </dgm:pt>
    <dgm:pt modelId="{9FF956B3-4D04-4127-B945-4AFB94F1FE12}" type="pres">
      <dgm:prSet presAssocID="{5F4CB27B-126B-47E5-BCAB-FEEE87262DCA}" presName="hierChild5" presStyleCnt="0"/>
      <dgm:spPr/>
    </dgm:pt>
    <dgm:pt modelId="{3F98C4F2-FFF9-4F59-8DA5-0133DBA7EB91}" type="pres">
      <dgm:prSet presAssocID="{0A590B87-8916-4733-BED4-269717E4A8A0}" presName="Name37" presStyleLbl="parChTrans1D2" presStyleIdx="1" presStyleCnt="2"/>
      <dgm:spPr/>
      <dgm:t>
        <a:bodyPr/>
        <a:lstStyle/>
        <a:p>
          <a:endParaRPr lang="en-US"/>
        </a:p>
      </dgm:t>
    </dgm:pt>
    <dgm:pt modelId="{9857A434-ED32-4E2B-AE3B-7A490E7DAD60}" type="pres">
      <dgm:prSet presAssocID="{C93C7F73-314B-4F6D-A001-A6B71DDD0B67}" presName="hierRoot2" presStyleCnt="0">
        <dgm:presLayoutVars>
          <dgm:hierBranch val="init"/>
        </dgm:presLayoutVars>
      </dgm:prSet>
      <dgm:spPr/>
    </dgm:pt>
    <dgm:pt modelId="{D90C8523-27BF-4DB0-B8FA-5CCC4272010E}" type="pres">
      <dgm:prSet presAssocID="{C93C7F73-314B-4F6D-A001-A6B71DDD0B67}" presName="rootComposite" presStyleCnt="0"/>
      <dgm:spPr/>
    </dgm:pt>
    <dgm:pt modelId="{2BD1F496-4AE6-4E42-A280-679CDD2CBD9F}" type="pres">
      <dgm:prSet presAssocID="{C93C7F73-314B-4F6D-A001-A6B71DDD0B67}" presName="rootText" presStyleLbl="node2" presStyleIdx="1" presStyleCnt="2" custScaleX="191309">
        <dgm:presLayoutVars>
          <dgm:chPref val="3"/>
        </dgm:presLayoutVars>
      </dgm:prSet>
      <dgm:spPr/>
      <dgm:t>
        <a:bodyPr/>
        <a:lstStyle/>
        <a:p>
          <a:endParaRPr lang="en-US"/>
        </a:p>
      </dgm:t>
    </dgm:pt>
    <dgm:pt modelId="{C50C73BE-9B93-4A06-98B9-99BEC4EB0EA1}" type="pres">
      <dgm:prSet presAssocID="{C93C7F73-314B-4F6D-A001-A6B71DDD0B67}" presName="rootConnector" presStyleLbl="node2" presStyleIdx="1" presStyleCnt="2"/>
      <dgm:spPr/>
      <dgm:t>
        <a:bodyPr/>
        <a:lstStyle/>
        <a:p>
          <a:endParaRPr lang="en-US"/>
        </a:p>
      </dgm:t>
    </dgm:pt>
    <dgm:pt modelId="{7CA0EA23-A7C6-4E85-BC08-0452EB6DE090}" type="pres">
      <dgm:prSet presAssocID="{C93C7F73-314B-4F6D-A001-A6B71DDD0B67}" presName="hierChild4" presStyleCnt="0"/>
      <dgm:spPr/>
    </dgm:pt>
    <dgm:pt modelId="{D4D7E56C-DEC1-45B1-B5EC-597834656267}" type="pres">
      <dgm:prSet presAssocID="{C93C7F73-314B-4F6D-A001-A6B71DDD0B67}" presName="hierChild5" presStyleCnt="0"/>
      <dgm:spPr/>
    </dgm:pt>
    <dgm:pt modelId="{C200FF4B-23F4-4F97-9DCC-1F1F40D513BF}" type="pres">
      <dgm:prSet presAssocID="{04410A49-FD87-4819-9560-79B595F5E2B8}" presName="hierChild3" presStyleCnt="0"/>
      <dgm:spPr/>
    </dgm:pt>
  </dgm:ptLst>
  <dgm:cxnLst>
    <dgm:cxn modelId="{7014FB1C-C1CC-4CC5-89C3-F43348F03C07}" type="presOf" srcId="{271663F8-2059-4CC6-97EC-21132968CBA2}" destId="{BEBDEC40-4FAF-4942-8A78-FEBC6DCD56E8}" srcOrd="0" destOrd="0" presId="urn:microsoft.com/office/officeart/2005/8/layout/orgChart1"/>
    <dgm:cxn modelId="{DC4BFC48-A40F-46C9-AB4C-782D4AB2A2FC}" type="presOf" srcId="{5F4CB27B-126B-47E5-BCAB-FEEE87262DCA}" destId="{32576B42-A032-4C24-BF66-42E05F343F71}" srcOrd="1" destOrd="0" presId="urn:microsoft.com/office/officeart/2005/8/layout/orgChart1"/>
    <dgm:cxn modelId="{2D7947CA-CB01-4CD3-A954-CCA8EFEEB1BD}" srcId="{04410A49-FD87-4819-9560-79B595F5E2B8}" destId="{5F4CB27B-126B-47E5-BCAB-FEEE87262DCA}" srcOrd="0" destOrd="0" parTransId="{6BACF67C-BF2B-4452-9289-4439D3D91CB0}" sibTransId="{E4208EAF-9034-4E59-BA7C-D2A88B1915BA}"/>
    <dgm:cxn modelId="{05FCA7C9-BBC7-42B2-A0D1-38AEE888D84C}" type="presOf" srcId="{04410A49-FD87-4819-9560-79B595F5E2B8}" destId="{D517AA95-6BFA-4F6C-A9D8-BDA076110527}" srcOrd="0" destOrd="0" presId="urn:microsoft.com/office/officeart/2005/8/layout/orgChart1"/>
    <dgm:cxn modelId="{4797AC1D-9711-4C97-8497-9EAA438AAE3B}" srcId="{04410A49-FD87-4819-9560-79B595F5E2B8}" destId="{C93C7F73-314B-4F6D-A001-A6B71DDD0B67}" srcOrd="1" destOrd="0" parTransId="{0A590B87-8916-4733-BED4-269717E4A8A0}" sibTransId="{9CFEF4B9-275E-4563-A48D-4D8F2AA2EBA8}"/>
    <dgm:cxn modelId="{C905D30B-901C-4D61-81D7-64333D5E78A0}" type="presOf" srcId="{C93C7F73-314B-4F6D-A001-A6B71DDD0B67}" destId="{C50C73BE-9B93-4A06-98B9-99BEC4EB0EA1}" srcOrd="1" destOrd="0" presId="urn:microsoft.com/office/officeart/2005/8/layout/orgChart1"/>
    <dgm:cxn modelId="{B17CA7F6-25B1-45A6-BE85-5A1EF59524E7}" type="presOf" srcId="{0A590B87-8916-4733-BED4-269717E4A8A0}" destId="{3F98C4F2-FFF9-4F59-8DA5-0133DBA7EB91}" srcOrd="0" destOrd="0" presId="urn:microsoft.com/office/officeart/2005/8/layout/orgChart1"/>
    <dgm:cxn modelId="{BBB0AB80-4D99-46A7-A9E7-F4C005CD59D5}" type="presOf" srcId="{5F4CB27B-126B-47E5-BCAB-FEEE87262DCA}" destId="{D7D69260-8D27-4B38-9965-06F9DE170471}" srcOrd="0" destOrd="0" presId="urn:microsoft.com/office/officeart/2005/8/layout/orgChart1"/>
    <dgm:cxn modelId="{03AFCF76-D0DE-4739-812C-FB047EE2363E}" type="presOf" srcId="{C93C7F73-314B-4F6D-A001-A6B71DDD0B67}" destId="{2BD1F496-4AE6-4E42-A280-679CDD2CBD9F}" srcOrd="0" destOrd="0" presId="urn:microsoft.com/office/officeart/2005/8/layout/orgChart1"/>
    <dgm:cxn modelId="{0C7903AC-E659-4F39-9FE7-E0E2FFF98638}" type="presOf" srcId="{04410A49-FD87-4819-9560-79B595F5E2B8}" destId="{55D8120A-BE70-433A-A312-F73272187476}" srcOrd="1" destOrd="0" presId="urn:microsoft.com/office/officeart/2005/8/layout/orgChart1"/>
    <dgm:cxn modelId="{77D0B6DE-AC7D-4A82-9AEF-C2472E89FD7F}" type="presOf" srcId="{6BACF67C-BF2B-4452-9289-4439D3D91CB0}" destId="{DD17CAED-CC9D-4E95-AA3E-7D5E067D4117}" srcOrd="0" destOrd="0" presId="urn:microsoft.com/office/officeart/2005/8/layout/orgChart1"/>
    <dgm:cxn modelId="{EBF1ECE2-2697-443B-B51E-3FDA472E0E46}" srcId="{271663F8-2059-4CC6-97EC-21132968CBA2}" destId="{04410A49-FD87-4819-9560-79B595F5E2B8}" srcOrd="0" destOrd="0" parTransId="{8876038D-8A34-4F75-9F00-E07D1720F5F4}" sibTransId="{26A3A847-5596-4E04-A0F6-4ED139E60082}"/>
    <dgm:cxn modelId="{5EB6FDA3-2E12-46A4-9449-46F6E1321B81}" type="presParOf" srcId="{BEBDEC40-4FAF-4942-8A78-FEBC6DCD56E8}" destId="{FDDAFDFA-9E1A-4932-85EC-C37554615F1B}" srcOrd="0" destOrd="0" presId="urn:microsoft.com/office/officeart/2005/8/layout/orgChart1"/>
    <dgm:cxn modelId="{30EBCC26-AEF0-43C8-92F4-7015135BDA58}" type="presParOf" srcId="{FDDAFDFA-9E1A-4932-85EC-C37554615F1B}" destId="{7C98482C-A2C6-4BEE-9145-740CD643AC32}" srcOrd="0" destOrd="0" presId="urn:microsoft.com/office/officeart/2005/8/layout/orgChart1"/>
    <dgm:cxn modelId="{90785EBA-BE80-4D49-B370-3349BC805404}" type="presParOf" srcId="{7C98482C-A2C6-4BEE-9145-740CD643AC32}" destId="{D517AA95-6BFA-4F6C-A9D8-BDA076110527}" srcOrd="0" destOrd="0" presId="urn:microsoft.com/office/officeart/2005/8/layout/orgChart1"/>
    <dgm:cxn modelId="{EACA4E8E-734C-4F89-8D47-1DC8C1DA94EC}" type="presParOf" srcId="{7C98482C-A2C6-4BEE-9145-740CD643AC32}" destId="{55D8120A-BE70-433A-A312-F73272187476}" srcOrd="1" destOrd="0" presId="urn:microsoft.com/office/officeart/2005/8/layout/orgChart1"/>
    <dgm:cxn modelId="{133BFD4B-BE4D-4BD1-8C36-E75F345F1EE2}" type="presParOf" srcId="{FDDAFDFA-9E1A-4932-85EC-C37554615F1B}" destId="{3A523A1A-DA67-4A03-A7E9-96B4F78A6E9E}" srcOrd="1" destOrd="0" presId="urn:microsoft.com/office/officeart/2005/8/layout/orgChart1"/>
    <dgm:cxn modelId="{14F262F0-0018-469E-9D2A-0B036C2975E1}" type="presParOf" srcId="{3A523A1A-DA67-4A03-A7E9-96B4F78A6E9E}" destId="{DD17CAED-CC9D-4E95-AA3E-7D5E067D4117}" srcOrd="0" destOrd="0" presId="urn:microsoft.com/office/officeart/2005/8/layout/orgChart1"/>
    <dgm:cxn modelId="{9726AD1F-8403-464F-BF2D-F5C4534F4E50}" type="presParOf" srcId="{3A523A1A-DA67-4A03-A7E9-96B4F78A6E9E}" destId="{2FD6FABF-EC97-4D50-B2D2-42060DC0C75C}" srcOrd="1" destOrd="0" presId="urn:microsoft.com/office/officeart/2005/8/layout/orgChart1"/>
    <dgm:cxn modelId="{3E7A3FDD-E899-43EB-8052-A48F780D5AEA}" type="presParOf" srcId="{2FD6FABF-EC97-4D50-B2D2-42060DC0C75C}" destId="{B15AD922-9D7C-4DF7-964D-C70EA94729F8}" srcOrd="0" destOrd="0" presId="urn:microsoft.com/office/officeart/2005/8/layout/orgChart1"/>
    <dgm:cxn modelId="{FC7ED22A-CCF7-4200-BD65-DD88CBA679AA}" type="presParOf" srcId="{B15AD922-9D7C-4DF7-964D-C70EA94729F8}" destId="{D7D69260-8D27-4B38-9965-06F9DE170471}" srcOrd="0" destOrd="0" presId="urn:microsoft.com/office/officeart/2005/8/layout/orgChart1"/>
    <dgm:cxn modelId="{32BB45D1-ABA2-44C8-98A7-A172B4381F72}" type="presParOf" srcId="{B15AD922-9D7C-4DF7-964D-C70EA94729F8}" destId="{32576B42-A032-4C24-BF66-42E05F343F71}" srcOrd="1" destOrd="0" presId="urn:microsoft.com/office/officeart/2005/8/layout/orgChart1"/>
    <dgm:cxn modelId="{D73CA9FB-11AC-47E1-88E7-516EFBA53960}" type="presParOf" srcId="{2FD6FABF-EC97-4D50-B2D2-42060DC0C75C}" destId="{87EEF3D8-7A03-442F-8381-D24D21873569}" srcOrd="1" destOrd="0" presId="urn:microsoft.com/office/officeart/2005/8/layout/orgChart1"/>
    <dgm:cxn modelId="{C7E31060-504A-48AD-A4DC-4643B4DBA6E2}" type="presParOf" srcId="{2FD6FABF-EC97-4D50-B2D2-42060DC0C75C}" destId="{9FF956B3-4D04-4127-B945-4AFB94F1FE12}" srcOrd="2" destOrd="0" presId="urn:microsoft.com/office/officeart/2005/8/layout/orgChart1"/>
    <dgm:cxn modelId="{86F5A3A9-29C8-4234-9D14-B03279702683}" type="presParOf" srcId="{3A523A1A-DA67-4A03-A7E9-96B4F78A6E9E}" destId="{3F98C4F2-FFF9-4F59-8DA5-0133DBA7EB91}" srcOrd="2" destOrd="0" presId="urn:microsoft.com/office/officeart/2005/8/layout/orgChart1"/>
    <dgm:cxn modelId="{0485164E-41B2-43C2-8EF4-35D77CA0A5F0}" type="presParOf" srcId="{3A523A1A-DA67-4A03-A7E9-96B4F78A6E9E}" destId="{9857A434-ED32-4E2B-AE3B-7A490E7DAD60}" srcOrd="3" destOrd="0" presId="urn:microsoft.com/office/officeart/2005/8/layout/orgChart1"/>
    <dgm:cxn modelId="{6A63C2F2-6E80-49C5-9529-F35D37822AD5}" type="presParOf" srcId="{9857A434-ED32-4E2B-AE3B-7A490E7DAD60}" destId="{D90C8523-27BF-4DB0-B8FA-5CCC4272010E}" srcOrd="0" destOrd="0" presId="urn:microsoft.com/office/officeart/2005/8/layout/orgChart1"/>
    <dgm:cxn modelId="{BFCDB6DD-BEDF-4031-B7F5-4E9DF76F9040}" type="presParOf" srcId="{D90C8523-27BF-4DB0-B8FA-5CCC4272010E}" destId="{2BD1F496-4AE6-4E42-A280-679CDD2CBD9F}" srcOrd="0" destOrd="0" presId="urn:microsoft.com/office/officeart/2005/8/layout/orgChart1"/>
    <dgm:cxn modelId="{01F1511B-0C57-4EF2-8AC2-17F23A409A52}" type="presParOf" srcId="{D90C8523-27BF-4DB0-B8FA-5CCC4272010E}" destId="{C50C73BE-9B93-4A06-98B9-99BEC4EB0EA1}" srcOrd="1" destOrd="0" presId="urn:microsoft.com/office/officeart/2005/8/layout/orgChart1"/>
    <dgm:cxn modelId="{3B7CE5E7-8365-4AD6-A8F6-F02C633ED43C}" type="presParOf" srcId="{9857A434-ED32-4E2B-AE3B-7A490E7DAD60}" destId="{7CA0EA23-A7C6-4E85-BC08-0452EB6DE090}" srcOrd="1" destOrd="0" presId="urn:microsoft.com/office/officeart/2005/8/layout/orgChart1"/>
    <dgm:cxn modelId="{D043B716-30D6-4960-A985-873379EAA5A2}" type="presParOf" srcId="{9857A434-ED32-4E2B-AE3B-7A490E7DAD60}" destId="{D4D7E56C-DEC1-45B1-B5EC-597834656267}" srcOrd="2" destOrd="0" presId="urn:microsoft.com/office/officeart/2005/8/layout/orgChart1"/>
    <dgm:cxn modelId="{532648B2-79A2-4F88-ABBA-C4A782358625}" type="presParOf" srcId="{FDDAFDFA-9E1A-4932-85EC-C37554615F1B}" destId="{C200FF4B-23F4-4F97-9DCC-1F1F40D513B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64EAD-603A-4E32-B94E-0C9104562377}">
      <dsp:nvSpPr>
        <dsp:cNvPr id="0" name=""/>
        <dsp:cNvSpPr/>
      </dsp:nvSpPr>
      <dsp:spPr>
        <a:xfrm>
          <a:off x="-5655556" y="-865741"/>
          <a:ext cx="6733469" cy="6733469"/>
        </a:xfrm>
        <a:prstGeom prst="blockArc">
          <a:avLst>
            <a:gd name="adj1" fmla="val 18900000"/>
            <a:gd name="adj2" fmla="val 2700000"/>
            <a:gd name="adj3" fmla="val 321"/>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91F615-B05F-4888-A1AD-494CBCDC4873}">
      <dsp:nvSpPr>
        <dsp:cNvPr id="0" name=""/>
        <dsp:cNvSpPr/>
      </dsp:nvSpPr>
      <dsp:spPr>
        <a:xfrm>
          <a:off x="401686" y="263404"/>
          <a:ext cx="10862835" cy="52660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996" tIns="71120" rIns="71120" bIns="71120" numCol="1" spcCol="1270" anchor="ctr" anchorCtr="0">
          <a:noAutofit/>
        </a:bodyPr>
        <a:lstStyle/>
        <a:p>
          <a:pPr lvl="0" algn="l" defTabSz="1244600">
            <a:lnSpc>
              <a:spcPct val="90000"/>
            </a:lnSpc>
            <a:spcBef>
              <a:spcPct val="0"/>
            </a:spcBef>
            <a:spcAft>
              <a:spcPct val="35000"/>
            </a:spcAft>
          </a:pPr>
          <a:r>
            <a:rPr lang="en-IN" sz="2800" b="1" kern="1200" spc="-1" dirty="0" smtClean="0">
              <a:latin typeface="Roboto Condensed"/>
            </a:rPr>
            <a:t>Introduction to Actuators</a:t>
          </a:r>
          <a:endParaRPr lang="en-IN" sz="2800" b="1" kern="1200" spc="-1" dirty="0">
            <a:latin typeface="Roboto Condensed"/>
          </a:endParaRPr>
        </a:p>
      </dsp:txBody>
      <dsp:txXfrm>
        <a:off x="401686" y="263404"/>
        <a:ext cx="10862835" cy="526609"/>
      </dsp:txXfrm>
    </dsp:sp>
    <dsp:sp modelId="{4522FFAE-84B1-456D-8035-1B4CD02A368A}">
      <dsp:nvSpPr>
        <dsp:cNvPr id="0" name=""/>
        <dsp:cNvSpPr/>
      </dsp:nvSpPr>
      <dsp:spPr>
        <a:xfrm>
          <a:off x="72555" y="197578"/>
          <a:ext cx="658261" cy="65826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F87D1A-F29B-40F2-8F4A-16A8FD0C14EC}">
      <dsp:nvSpPr>
        <dsp:cNvPr id="0" name=""/>
        <dsp:cNvSpPr/>
      </dsp:nvSpPr>
      <dsp:spPr>
        <a:xfrm>
          <a:off x="834858" y="1053218"/>
          <a:ext cx="10429663" cy="52660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996" tIns="71120" rIns="71120" bIns="71120" numCol="1" spcCol="1270" anchor="ctr" anchorCtr="0">
          <a:noAutofit/>
        </a:bodyPr>
        <a:lstStyle/>
        <a:p>
          <a:pPr lvl="0" algn="l" defTabSz="1244600">
            <a:lnSpc>
              <a:spcPct val="90000"/>
            </a:lnSpc>
            <a:spcBef>
              <a:spcPct val="0"/>
            </a:spcBef>
            <a:spcAft>
              <a:spcPct val="35000"/>
            </a:spcAft>
          </a:pPr>
          <a:r>
            <a:rPr lang="en-US" sz="2800" b="1" kern="1200" spc="-1" dirty="0" smtClean="0">
              <a:latin typeface="Roboto Condensed"/>
            </a:rPr>
            <a:t>Relay</a:t>
          </a:r>
          <a:endParaRPr lang="en-IN" sz="2800" kern="1200" dirty="0"/>
        </a:p>
      </dsp:txBody>
      <dsp:txXfrm>
        <a:off x="834858" y="1053218"/>
        <a:ext cx="10429663" cy="526609"/>
      </dsp:txXfrm>
    </dsp:sp>
    <dsp:sp modelId="{F6398A67-A172-4E1C-966D-6961A96BEDA0}">
      <dsp:nvSpPr>
        <dsp:cNvPr id="0" name=""/>
        <dsp:cNvSpPr/>
      </dsp:nvSpPr>
      <dsp:spPr>
        <a:xfrm>
          <a:off x="505727" y="987392"/>
          <a:ext cx="658261" cy="658261"/>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A43570-7524-47BD-A67B-19CA5A20E5C1}">
      <dsp:nvSpPr>
        <dsp:cNvPr id="0" name=""/>
        <dsp:cNvSpPr/>
      </dsp:nvSpPr>
      <dsp:spPr>
        <a:xfrm>
          <a:off x="1032936" y="1843031"/>
          <a:ext cx="10231585" cy="52660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996" tIns="71120" rIns="71120" bIns="71120" numCol="1" spcCol="1270" anchor="ctr" anchorCtr="0">
          <a:noAutofit/>
        </a:bodyPr>
        <a:lstStyle/>
        <a:p>
          <a:pPr lvl="0" algn="l" defTabSz="1244600">
            <a:lnSpc>
              <a:spcPct val="90000"/>
            </a:lnSpc>
            <a:spcBef>
              <a:spcPct val="0"/>
            </a:spcBef>
            <a:spcAft>
              <a:spcPct val="35000"/>
            </a:spcAft>
          </a:pPr>
          <a:r>
            <a:rPr lang="en-US" sz="2800" b="1" kern="1200" spc="-1" dirty="0" smtClean="0">
              <a:latin typeface="Roboto Condensed"/>
            </a:rPr>
            <a:t>Servo motor And DC motor</a:t>
          </a:r>
          <a:endParaRPr lang="en-US" sz="2800" b="1" kern="1200" spc="-1" dirty="0">
            <a:latin typeface="Roboto Condensed"/>
          </a:endParaRPr>
        </a:p>
      </dsp:txBody>
      <dsp:txXfrm>
        <a:off x="1032936" y="1843031"/>
        <a:ext cx="10231585" cy="526609"/>
      </dsp:txXfrm>
    </dsp:sp>
    <dsp:sp modelId="{DE6FEF85-CFEA-4EC2-B32A-69A5539EEB86}">
      <dsp:nvSpPr>
        <dsp:cNvPr id="0" name=""/>
        <dsp:cNvSpPr/>
      </dsp:nvSpPr>
      <dsp:spPr>
        <a:xfrm>
          <a:off x="703806" y="1777205"/>
          <a:ext cx="658261" cy="658261"/>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74200B-C25D-4C3C-9F5A-C6EBE16BD51F}">
      <dsp:nvSpPr>
        <dsp:cNvPr id="0" name=""/>
        <dsp:cNvSpPr/>
      </dsp:nvSpPr>
      <dsp:spPr>
        <a:xfrm>
          <a:off x="1032936" y="2632345"/>
          <a:ext cx="10231585" cy="52660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996" tIns="71120" rIns="71120" bIns="71120" numCol="1" spcCol="1270" anchor="ctr" anchorCtr="0">
          <a:noAutofit/>
        </a:bodyPr>
        <a:lstStyle/>
        <a:p>
          <a:pPr lvl="0" algn="l" defTabSz="1244600">
            <a:lnSpc>
              <a:spcPct val="90000"/>
            </a:lnSpc>
            <a:spcBef>
              <a:spcPct val="0"/>
            </a:spcBef>
            <a:spcAft>
              <a:spcPct val="35000"/>
            </a:spcAft>
          </a:pPr>
          <a:r>
            <a:rPr lang="en-US" sz="2800" b="1" kern="1200" spc="-1" dirty="0" smtClean="0">
              <a:latin typeface="Roboto Condensed"/>
            </a:rPr>
            <a:t>Stepper Motors</a:t>
          </a:r>
          <a:endParaRPr lang="en-US" sz="2800" b="1" kern="1200" spc="-1" dirty="0">
            <a:latin typeface="Roboto Condensed"/>
          </a:endParaRPr>
        </a:p>
      </dsp:txBody>
      <dsp:txXfrm>
        <a:off x="1032936" y="2632345"/>
        <a:ext cx="10231585" cy="526609"/>
      </dsp:txXfrm>
    </dsp:sp>
    <dsp:sp modelId="{12A9611B-1B8B-4071-A570-49A7A28D48BA}">
      <dsp:nvSpPr>
        <dsp:cNvPr id="0" name=""/>
        <dsp:cNvSpPr/>
      </dsp:nvSpPr>
      <dsp:spPr>
        <a:xfrm>
          <a:off x="703806" y="2566519"/>
          <a:ext cx="658261" cy="658261"/>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20B9FA5-474B-450E-904C-4F800E473290}">
      <dsp:nvSpPr>
        <dsp:cNvPr id="0" name=""/>
        <dsp:cNvSpPr/>
      </dsp:nvSpPr>
      <dsp:spPr>
        <a:xfrm>
          <a:off x="834858" y="3422158"/>
          <a:ext cx="10429663" cy="52660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996" tIns="71120" rIns="71120" bIns="71120" numCol="1" spcCol="1270" anchor="ctr" anchorCtr="0">
          <a:noAutofit/>
        </a:bodyPr>
        <a:lstStyle/>
        <a:p>
          <a:pPr lvl="0" algn="l" defTabSz="1244600">
            <a:lnSpc>
              <a:spcPct val="90000"/>
            </a:lnSpc>
            <a:spcBef>
              <a:spcPct val="0"/>
            </a:spcBef>
            <a:spcAft>
              <a:spcPct val="35000"/>
            </a:spcAft>
          </a:pPr>
          <a:r>
            <a:rPr lang="en-GB" sz="2800" b="1" kern="1200" spc="-1" dirty="0" smtClean="0">
              <a:latin typeface="Roboto Condensed"/>
            </a:rPr>
            <a:t>Bluetooth Module</a:t>
          </a:r>
          <a:endParaRPr lang="en-IN" sz="2800" b="1" kern="1200" spc="-1" dirty="0">
            <a:latin typeface="Roboto Condensed"/>
          </a:endParaRPr>
        </a:p>
      </dsp:txBody>
      <dsp:txXfrm>
        <a:off x="834858" y="3422158"/>
        <a:ext cx="10429663" cy="526609"/>
      </dsp:txXfrm>
    </dsp:sp>
    <dsp:sp modelId="{BEC33777-8DE3-4BB8-8AF1-C17D92D94FD9}">
      <dsp:nvSpPr>
        <dsp:cNvPr id="0" name=""/>
        <dsp:cNvSpPr/>
      </dsp:nvSpPr>
      <dsp:spPr>
        <a:xfrm>
          <a:off x="505727" y="3356332"/>
          <a:ext cx="658261" cy="658261"/>
        </a:xfrm>
        <a:prstGeom prst="ellipse">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CD2223-C56C-45D1-A937-5225F724A6E5}">
      <dsp:nvSpPr>
        <dsp:cNvPr id="0" name=""/>
        <dsp:cNvSpPr/>
      </dsp:nvSpPr>
      <dsp:spPr>
        <a:xfrm>
          <a:off x="401686" y="4211972"/>
          <a:ext cx="10862835" cy="52660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7996" tIns="71120" rIns="71120" bIns="71120" numCol="1" spcCol="1270" anchor="ctr" anchorCtr="0">
          <a:noAutofit/>
        </a:bodyPr>
        <a:lstStyle/>
        <a:p>
          <a:pPr lvl="0" algn="l" defTabSz="1244600">
            <a:lnSpc>
              <a:spcPct val="90000"/>
            </a:lnSpc>
            <a:spcBef>
              <a:spcPct val="0"/>
            </a:spcBef>
            <a:spcAft>
              <a:spcPct val="35000"/>
            </a:spcAft>
          </a:pPr>
          <a:r>
            <a:rPr lang="en-GB" sz="2800" b="1" kern="1200" spc="-1" dirty="0" err="1" smtClean="0">
              <a:latin typeface="Roboto Condensed"/>
            </a:rPr>
            <a:t>Zigbee</a:t>
          </a:r>
          <a:r>
            <a:rPr lang="en-GB" sz="2800" b="1" kern="1200" spc="-1" dirty="0" smtClean="0">
              <a:latin typeface="Roboto Condensed"/>
            </a:rPr>
            <a:t> Module</a:t>
          </a:r>
          <a:endParaRPr lang="en-IN" sz="2800" b="1" kern="1200" spc="-1" dirty="0">
            <a:latin typeface="Roboto Condensed"/>
          </a:endParaRPr>
        </a:p>
      </dsp:txBody>
      <dsp:txXfrm>
        <a:off x="401686" y="4211972"/>
        <a:ext cx="10862835" cy="526609"/>
      </dsp:txXfrm>
    </dsp:sp>
    <dsp:sp modelId="{8C3FA168-D71B-4D3E-8DA8-4EA5DC306EA5}">
      <dsp:nvSpPr>
        <dsp:cNvPr id="0" name=""/>
        <dsp:cNvSpPr/>
      </dsp:nvSpPr>
      <dsp:spPr>
        <a:xfrm>
          <a:off x="72555" y="4146146"/>
          <a:ext cx="658261" cy="658261"/>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825F2D-801A-45F0-AF71-EEC889AEF1EA}">
      <dsp:nvSpPr>
        <dsp:cNvPr id="0" name=""/>
        <dsp:cNvSpPr/>
      </dsp:nvSpPr>
      <dsp:spPr>
        <a:xfrm>
          <a:off x="1813" y="1506388"/>
          <a:ext cx="1740547" cy="87027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Source</a:t>
          </a:r>
        </a:p>
      </dsp:txBody>
      <dsp:txXfrm>
        <a:off x="27302" y="1531877"/>
        <a:ext cx="1689569" cy="819295"/>
      </dsp:txXfrm>
    </dsp:sp>
    <dsp:sp modelId="{D1EAC809-2DC4-4330-AAAC-D79265818A98}">
      <dsp:nvSpPr>
        <dsp:cNvPr id="0" name=""/>
        <dsp:cNvSpPr/>
      </dsp:nvSpPr>
      <dsp:spPr>
        <a:xfrm rot="19457599">
          <a:off x="1661772" y="1671150"/>
          <a:ext cx="857396" cy="40341"/>
        </a:xfrm>
        <a:custGeom>
          <a:avLst/>
          <a:gdLst/>
          <a:ahLst/>
          <a:cxnLst/>
          <a:rect l="0" t="0" r="0" b="0"/>
          <a:pathLst>
            <a:path>
              <a:moveTo>
                <a:pt x="0" y="20170"/>
              </a:moveTo>
              <a:lnTo>
                <a:pt x="857396" y="2017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69035" y="1669886"/>
        <a:ext cx="42869" cy="42869"/>
      </dsp:txXfrm>
    </dsp:sp>
    <dsp:sp modelId="{843BC566-2428-462C-B65D-41AB533A3628}">
      <dsp:nvSpPr>
        <dsp:cNvPr id="0" name=""/>
        <dsp:cNvSpPr/>
      </dsp:nvSpPr>
      <dsp:spPr>
        <a:xfrm>
          <a:off x="2438579" y="1005981"/>
          <a:ext cx="1740547" cy="87027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Relay OFF</a:t>
          </a:r>
          <a:br>
            <a:rPr lang="en-US" sz="1700" kern="1200" dirty="0"/>
          </a:br>
          <a:r>
            <a:rPr lang="en-US" sz="1700" kern="1200" dirty="0"/>
            <a:t>(No coil current)</a:t>
          </a:r>
        </a:p>
      </dsp:txBody>
      <dsp:txXfrm>
        <a:off x="2464068" y="1031470"/>
        <a:ext cx="1689569" cy="819295"/>
      </dsp:txXfrm>
    </dsp:sp>
    <dsp:sp modelId="{B19B214A-E690-4D6E-8061-95BA48C3C4B0}">
      <dsp:nvSpPr>
        <dsp:cNvPr id="0" name=""/>
        <dsp:cNvSpPr/>
      </dsp:nvSpPr>
      <dsp:spPr>
        <a:xfrm>
          <a:off x="4179127" y="1420947"/>
          <a:ext cx="696218" cy="40341"/>
        </a:xfrm>
        <a:custGeom>
          <a:avLst/>
          <a:gdLst/>
          <a:ahLst/>
          <a:cxnLst/>
          <a:rect l="0" t="0" r="0" b="0"/>
          <a:pathLst>
            <a:path>
              <a:moveTo>
                <a:pt x="0" y="20170"/>
              </a:moveTo>
              <a:lnTo>
                <a:pt x="696218" y="2017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509831" y="1423712"/>
        <a:ext cx="34810" cy="34810"/>
      </dsp:txXfrm>
    </dsp:sp>
    <dsp:sp modelId="{CA99FF6B-4374-4C57-8CE5-A8FEA9BBEB5F}">
      <dsp:nvSpPr>
        <dsp:cNvPr id="0" name=""/>
        <dsp:cNvSpPr/>
      </dsp:nvSpPr>
      <dsp:spPr>
        <a:xfrm>
          <a:off x="4875346" y="1005981"/>
          <a:ext cx="1740547" cy="87027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Source To NC</a:t>
          </a:r>
          <a:br>
            <a:rPr lang="en-US" sz="1700" kern="1200" dirty="0"/>
          </a:br>
          <a:r>
            <a:rPr lang="en-US" sz="1700" kern="1200" dirty="0"/>
            <a:t>NC=Normally Connected</a:t>
          </a:r>
        </a:p>
      </dsp:txBody>
      <dsp:txXfrm>
        <a:off x="4900835" y="1031470"/>
        <a:ext cx="1689569" cy="819295"/>
      </dsp:txXfrm>
    </dsp:sp>
    <dsp:sp modelId="{2745B423-9B99-45A0-A4C3-86D50F9AD92D}">
      <dsp:nvSpPr>
        <dsp:cNvPr id="0" name=""/>
        <dsp:cNvSpPr/>
      </dsp:nvSpPr>
      <dsp:spPr>
        <a:xfrm rot="2109409">
          <a:off x="1663095" y="2171558"/>
          <a:ext cx="869039" cy="40341"/>
        </a:xfrm>
        <a:custGeom>
          <a:avLst/>
          <a:gdLst/>
          <a:ahLst/>
          <a:cxnLst/>
          <a:rect l="0" t="0" r="0" b="0"/>
          <a:pathLst>
            <a:path>
              <a:moveTo>
                <a:pt x="0" y="20170"/>
              </a:moveTo>
              <a:lnTo>
                <a:pt x="869039" y="2017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075889" y="2170003"/>
        <a:ext cx="43451" cy="43451"/>
      </dsp:txXfrm>
    </dsp:sp>
    <dsp:sp modelId="{5C0F88CD-924B-45E6-A4F7-B169E3620FDE}">
      <dsp:nvSpPr>
        <dsp:cNvPr id="0" name=""/>
        <dsp:cNvSpPr/>
      </dsp:nvSpPr>
      <dsp:spPr>
        <a:xfrm>
          <a:off x="2452869" y="2006796"/>
          <a:ext cx="1740547" cy="87027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Relay ON</a:t>
          </a:r>
        </a:p>
        <a:p>
          <a:pPr lvl="0" algn="ctr" defTabSz="755650">
            <a:lnSpc>
              <a:spcPct val="90000"/>
            </a:lnSpc>
            <a:spcBef>
              <a:spcPct val="0"/>
            </a:spcBef>
            <a:spcAft>
              <a:spcPct val="35000"/>
            </a:spcAft>
          </a:pPr>
          <a:r>
            <a:rPr lang="en-US" sz="1700" kern="1200" dirty="0"/>
            <a:t>(Current through Coil)</a:t>
          </a:r>
        </a:p>
      </dsp:txBody>
      <dsp:txXfrm>
        <a:off x="2478358" y="2032285"/>
        <a:ext cx="1689569" cy="819295"/>
      </dsp:txXfrm>
    </dsp:sp>
    <dsp:sp modelId="{AEC80CCC-3082-4525-ACAA-5077399180C4}">
      <dsp:nvSpPr>
        <dsp:cNvPr id="0" name=""/>
        <dsp:cNvSpPr/>
      </dsp:nvSpPr>
      <dsp:spPr>
        <a:xfrm>
          <a:off x="4193417" y="2421761"/>
          <a:ext cx="681929" cy="40341"/>
        </a:xfrm>
        <a:custGeom>
          <a:avLst/>
          <a:gdLst/>
          <a:ahLst/>
          <a:cxnLst/>
          <a:rect l="0" t="0" r="0" b="0"/>
          <a:pathLst>
            <a:path>
              <a:moveTo>
                <a:pt x="0" y="20170"/>
              </a:moveTo>
              <a:lnTo>
                <a:pt x="681929" y="20170"/>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517333" y="2424884"/>
        <a:ext cx="34096" cy="34096"/>
      </dsp:txXfrm>
    </dsp:sp>
    <dsp:sp modelId="{52BCBB8B-11F1-4C68-9ABD-201162E4D015}">
      <dsp:nvSpPr>
        <dsp:cNvPr id="0" name=""/>
        <dsp:cNvSpPr/>
      </dsp:nvSpPr>
      <dsp:spPr>
        <a:xfrm>
          <a:off x="4875346" y="2006796"/>
          <a:ext cx="1740547" cy="87027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a:t>Source To NO</a:t>
          </a:r>
          <a:br>
            <a:rPr lang="en-US" sz="1700" kern="1200" dirty="0"/>
          </a:br>
          <a:r>
            <a:rPr lang="en-US" sz="1700" kern="1200" dirty="0"/>
            <a:t>NO= Normally Open</a:t>
          </a:r>
        </a:p>
      </dsp:txBody>
      <dsp:txXfrm>
        <a:off x="4900835" y="2032285"/>
        <a:ext cx="1689569" cy="8192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98C4F2-FFF9-4F59-8DA5-0133DBA7EB91}">
      <dsp:nvSpPr>
        <dsp:cNvPr id="0" name=""/>
        <dsp:cNvSpPr/>
      </dsp:nvSpPr>
      <dsp:spPr>
        <a:xfrm>
          <a:off x="3265714" y="1457913"/>
          <a:ext cx="1673746" cy="348676"/>
        </a:xfrm>
        <a:custGeom>
          <a:avLst/>
          <a:gdLst/>
          <a:ahLst/>
          <a:cxnLst/>
          <a:rect l="0" t="0" r="0" b="0"/>
          <a:pathLst>
            <a:path>
              <a:moveTo>
                <a:pt x="0" y="0"/>
              </a:moveTo>
              <a:lnTo>
                <a:pt x="0" y="174338"/>
              </a:lnTo>
              <a:lnTo>
                <a:pt x="1673746" y="174338"/>
              </a:lnTo>
              <a:lnTo>
                <a:pt x="1673746" y="34867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17CAED-CC9D-4E95-AA3E-7D5E067D4117}">
      <dsp:nvSpPr>
        <dsp:cNvPr id="0" name=""/>
        <dsp:cNvSpPr/>
      </dsp:nvSpPr>
      <dsp:spPr>
        <a:xfrm>
          <a:off x="1503163" y="1457913"/>
          <a:ext cx="1762550" cy="348676"/>
        </a:xfrm>
        <a:custGeom>
          <a:avLst/>
          <a:gdLst/>
          <a:ahLst/>
          <a:cxnLst/>
          <a:rect l="0" t="0" r="0" b="0"/>
          <a:pathLst>
            <a:path>
              <a:moveTo>
                <a:pt x="1762550" y="0"/>
              </a:moveTo>
              <a:lnTo>
                <a:pt x="1762550" y="174338"/>
              </a:lnTo>
              <a:lnTo>
                <a:pt x="0" y="174338"/>
              </a:lnTo>
              <a:lnTo>
                <a:pt x="0" y="348676"/>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17AA95-6BFA-4F6C-A9D8-BDA076110527}">
      <dsp:nvSpPr>
        <dsp:cNvPr id="0" name=""/>
        <dsp:cNvSpPr/>
      </dsp:nvSpPr>
      <dsp:spPr>
        <a:xfrm>
          <a:off x="2104572" y="627731"/>
          <a:ext cx="2322284" cy="83018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en-US" sz="4100" kern="1200" dirty="0" smtClean="0"/>
            <a:t>Operation</a:t>
          </a:r>
          <a:endParaRPr lang="en-US" sz="4100" kern="1200" dirty="0"/>
        </a:p>
      </dsp:txBody>
      <dsp:txXfrm>
        <a:off x="2104572" y="627731"/>
        <a:ext cx="2322284" cy="830181"/>
      </dsp:txXfrm>
    </dsp:sp>
    <dsp:sp modelId="{D7D69260-8D27-4B38-9965-06F9DE170471}">
      <dsp:nvSpPr>
        <dsp:cNvPr id="0" name=""/>
        <dsp:cNvSpPr/>
      </dsp:nvSpPr>
      <dsp:spPr>
        <a:xfrm>
          <a:off x="3755" y="1806590"/>
          <a:ext cx="2998816" cy="830181"/>
        </a:xfrm>
        <a:prstGeom prst="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en-US" sz="4100" kern="1200" dirty="0" smtClean="0"/>
            <a:t>Controlling</a:t>
          </a:r>
          <a:endParaRPr lang="en-US" sz="4100" kern="1200" dirty="0"/>
        </a:p>
      </dsp:txBody>
      <dsp:txXfrm>
        <a:off x="3755" y="1806590"/>
        <a:ext cx="2998816" cy="830181"/>
      </dsp:txXfrm>
    </dsp:sp>
    <dsp:sp modelId="{2BD1F496-4AE6-4E42-A280-679CDD2CBD9F}">
      <dsp:nvSpPr>
        <dsp:cNvPr id="0" name=""/>
        <dsp:cNvSpPr/>
      </dsp:nvSpPr>
      <dsp:spPr>
        <a:xfrm>
          <a:off x="3351248" y="1806590"/>
          <a:ext cx="3176425" cy="830181"/>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lvl="0" algn="ctr" defTabSz="1822450">
            <a:lnSpc>
              <a:spcPct val="90000"/>
            </a:lnSpc>
            <a:spcBef>
              <a:spcPct val="0"/>
            </a:spcBef>
            <a:spcAft>
              <a:spcPct val="35000"/>
            </a:spcAft>
          </a:pPr>
          <a:r>
            <a:rPr lang="en-US" sz="4100" kern="1200" dirty="0" smtClean="0"/>
            <a:t>Exchange Data </a:t>
          </a:r>
          <a:endParaRPr lang="en-US" sz="4100" kern="1200" dirty="0"/>
        </a:p>
      </dsp:txBody>
      <dsp:txXfrm>
        <a:off x="3351248" y="1806590"/>
        <a:ext cx="3176425" cy="830181"/>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587FD0-6366-498E-B5AA-8D5EAADA1318}" type="datetimeFigureOut">
              <a:rPr lang="en-IN" smtClean="0"/>
              <a:t>18-02-2025</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D5F676-4FC3-4D3C-BE37-3352AFB195B1}" type="slidenum">
              <a:rPr lang="en-IN" smtClean="0"/>
              <a:t>‹#›</a:t>
            </a:fld>
            <a:endParaRPr lang="en-IN"/>
          </a:p>
        </p:txBody>
      </p:sp>
    </p:spTree>
    <p:extLst>
      <p:ext uri="{BB962C8B-B14F-4D97-AF65-F5344CB8AC3E}">
        <p14:creationId xmlns:p14="http://schemas.microsoft.com/office/powerpoint/2010/main" val="107242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t>2/18/2025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t>‹#›</a:t>
            </a:fld>
            <a:endParaRPr lang="en-US"/>
          </a:p>
        </p:txBody>
      </p:sp>
    </p:spTree>
    <p:extLst>
      <p:ext uri="{BB962C8B-B14F-4D97-AF65-F5344CB8AC3E}">
        <p14:creationId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12800"/>
            <a:ext cx="7124700" cy="40084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5982C19A-FAAA-4041-B283-AAB3B0D08F0C}" type="slidenum">
              <a:rPr lang="en-IN" sz="1400" b="0" strike="noStrike" spc="-1" smtClean="0">
                <a:latin typeface="Times New Roman"/>
              </a:rPr>
              <a:t>2</a:t>
            </a:fld>
            <a:endParaRPr lang="en-IN" sz="1400" b="0" strike="noStrike" spc="-1">
              <a:latin typeface="Times New Roman"/>
            </a:endParaRPr>
          </a:p>
        </p:txBody>
      </p:sp>
    </p:spTree>
    <p:extLst>
      <p:ext uri="{BB962C8B-B14F-4D97-AF65-F5344CB8AC3E}">
        <p14:creationId xmlns:p14="http://schemas.microsoft.com/office/powerpoint/2010/main" val="2048329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BC79BDEF-6165-4E72-B1A6-6E8034CEC248}" type="slidenum">
              <a:rPr lang="en-US" smtClean="0"/>
              <a:t>26</a:t>
            </a:fld>
            <a:endParaRPr lang="en-US"/>
          </a:p>
        </p:txBody>
      </p:sp>
    </p:spTree>
    <p:extLst>
      <p:ext uri="{BB962C8B-B14F-4D97-AF65-F5344CB8AC3E}">
        <p14:creationId xmlns:p14="http://schemas.microsoft.com/office/powerpoint/2010/main" val="2504182508"/>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dirty="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dirty="0"/>
              <a:t>Click to edit Master title style</a:t>
            </a:r>
          </a:p>
        </p:txBody>
      </p: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8730762" y="307556"/>
            <a:ext cx="270404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smtClean="0"/>
              <a:t>DU </a:t>
            </a:r>
            <a:r>
              <a:rPr lang="en-US" dirty="0"/>
              <a:t># </a:t>
            </a:r>
            <a:r>
              <a:rPr lang="en-US" dirty="0" smtClean="0"/>
              <a:t>2301OE003</a:t>
            </a:r>
            <a:endParaRPr lang="en-US" dirty="0"/>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4" name="Picture 3"/>
          <p:cNvPicPr>
            <a:picLocks noChangeAspect="1"/>
          </p:cNvPicPr>
          <p:nvPr userDrawn="1"/>
        </p:nvPicPr>
        <p:blipFill>
          <a:blip r:embed="rId11"/>
          <a:stretch>
            <a:fillRect/>
          </a:stretch>
        </p:blipFill>
        <p:spPr>
          <a:xfrm>
            <a:off x="8765537" y="1828930"/>
            <a:ext cx="2255716" cy="2255716"/>
          </a:xfrm>
          <a:prstGeom prst="rect">
            <a:avLst/>
          </a:prstGeom>
        </p:spPr>
      </p:pic>
    </p:spTree>
    <p:extLst>
      <p:ext uri="{BB962C8B-B14F-4D97-AF65-F5344CB8AC3E}">
        <p14:creationId xmlns:p14="http://schemas.microsoft.com/office/powerpoint/2010/main" val="3570593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pic>
        <p:nvPicPr>
          <p:cNvPr id="18" name="Shape 56">
            <a:extLst>
              <a:ext uri="{FF2B5EF4-FFF2-40B4-BE49-F238E27FC236}">
                <a16:creationId xmlns:a16="http://schemas.microsoft.com/office/drawing/2014/main" id="{ACB01872-4321-4181-A609-1C503C074C10}"/>
              </a:ext>
            </a:extLst>
          </p:cNvPr>
          <p:cNvPicPr preferRelativeResize="0"/>
          <p:nvPr userDrawn="1"/>
        </p:nvPicPr>
        <p:blipFill rotWithShape="1">
          <a:blip r:embed="rId2">
            <a:alphaModFix/>
          </a:blip>
          <a:srcRect t="86739" r="1768" b="3535"/>
          <a:stretch/>
        </p:blipFill>
        <p:spPr>
          <a:xfrm>
            <a:off x="0" y="0"/>
            <a:ext cx="12192000" cy="711201"/>
          </a:xfrm>
          <a:prstGeom prst="rect">
            <a:avLst/>
          </a:prstGeom>
          <a:noFill/>
          <a:ln>
            <a:noFill/>
          </a:ln>
          <a:effectLst/>
        </p:spPr>
      </p:pic>
      <p:sp>
        <p:nvSpPr>
          <p:cNvPr id="2" name="Title 1">
            <a:extLst>
              <a:ext uri="{FF2B5EF4-FFF2-40B4-BE49-F238E27FC236}">
                <a16:creationId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dirty="0">
                <a:solidFill>
                  <a:schemeClr val="tx1">
                    <a:lumMod val="90000"/>
                    <a:lumOff val="10000"/>
                  </a:schemeClr>
                </a:solidFill>
                <a:effectLst/>
                <a:latin typeface="+mj-lt"/>
                <a:ea typeface="+mj-ea"/>
                <a:cs typeface="+mj-cs"/>
              </a:defRPr>
            </a:lvl1pPr>
          </a:lstStyle>
          <a:p>
            <a:r>
              <a:rPr lang="en-US" dirty="0" smtClean="0"/>
              <a:t>Click to edit Master title style</a:t>
            </a:r>
            <a:endParaRPr lang="en-US" dirty="0"/>
          </a:p>
        </p:txBody>
      </p:sp>
      <p:cxnSp>
        <p:nvCxnSpPr>
          <p:cNvPr id="14" name="Straight Connector 13">
            <a:extLst>
              <a:ext uri="{FF2B5EF4-FFF2-40B4-BE49-F238E27FC236}">
                <a16:creationId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userDrawn="1"/>
        </p:nvGrpSpPr>
        <p:grpSpPr>
          <a:xfrm>
            <a:off x="9792796" y="5890392"/>
            <a:ext cx="2554142" cy="587454"/>
            <a:chOff x="9475296" y="5890392"/>
            <a:chExt cx="2554142" cy="587454"/>
          </a:xfrm>
        </p:grpSpPr>
        <p:pic>
          <p:nvPicPr>
            <p:cNvPr id="21" name="Picture 20">
              <a:extLst>
                <a:ext uri="{FF2B5EF4-FFF2-40B4-BE49-F238E27FC236}">
                  <a16:creationId xmlns:a16="http://schemas.microsoft.com/office/drawing/2014/main" id="{23F8D339-A0AA-4150-B7E8-C84E7F2AB7D0}"/>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824218" y="5890392"/>
              <a:ext cx="1932495" cy="587453"/>
            </a:xfrm>
            <a:prstGeom prst="rect">
              <a:avLst/>
            </a:prstGeom>
          </p:spPr>
        </p:pic>
        <p:sp>
          <p:nvSpPr>
            <p:cNvPr id="25" name="Rectangle 24">
              <a:extLst>
                <a:ext uri="{FF2B5EF4-FFF2-40B4-BE49-F238E27FC236}">
                  <a16:creationId xmlns:a16="http://schemas.microsoft.com/office/drawing/2014/main" id="{6112BAB0-1CB8-413D-970D-4F482F1A0EDB}"/>
                </a:ext>
              </a:extLst>
            </p:cNvPr>
            <p:cNvSpPr/>
            <p:nvPr userDrawn="1"/>
          </p:nvSpPr>
          <p:spPr>
            <a:xfrm>
              <a:off x="9475296" y="5890392"/>
              <a:ext cx="2554142" cy="58745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Content Placeholder 2">
            <a:extLst>
              <a:ext uri="{FF2B5EF4-FFF2-40B4-BE49-F238E27FC236}">
                <a16:creationId xmlns:a16="http://schemas.microsoft.com/office/drawing/2014/main" id="{DC6F4971-704E-42EF-A852-52D75741FB7C}"/>
              </a:ext>
            </a:extLst>
          </p:cNvPr>
          <p:cNvSpPr>
            <a:spLocks noGrp="1"/>
          </p:cNvSpPr>
          <p:nvPr>
            <p:ph idx="1"/>
          </p:nvPr>
        </p:nvSpPr>
        <p:spPr>
          <a:xfrm>
            <a:off x="131180" y="876144"/>
            <a:ext cx="11929641" cy="5590565"/>
          </a:xfrm>
        </p:spPr>
        <p:txBody>
          <a:bodyPr>
            <a:noAutofit/>
          </a:bodyPr>
          <a:lstStyle>
            <a:lvl1pPr marL="265113" indent="-265113" algn="just">
              <a:spcBef>
                <a:spcPts val="1000"/>
              </a:spcBef>
              <a:buClr>
                <a:schemeClr val="accent6"/>
              </a:buClr>
              <a:buFont typeface="Wingdings" panose="05000000000000000000" pitchFamily="2" charset="2"/>
              <a:buChar char="§"/>
              <a:defRPr sz="2400">
                <a:solidFill>
                  <a:schemeClr val="tx1"/>
                </a:solidFill>
              </a:defRPr>
            </a:lvl1pPr>
            <a:lvl2pPr marL="809625" indent="-352425" algn="just">
              <a:spcBef>
                <a:spcPts val="1000"/>
              </a:spcBef>
              <a:buClr>
                <a:schemeClr val="accent6"/>
              </a:buClr>
              <a:buFont typeface="Wingdings" panose="05000000000000000000" pitchFamily="2" charset="2"/>
              <a:buChar char="v"/>
              <a:defRPr sz="2000">
                <a:solidFill>
                  <a:schemeClr val="tx1"/>
                </a:solidFill>
              </a:defRPr>
            </a:lvl2pPr>
            <a:lvl3pPr marL="1143000" indent="-228600" algn="just">
              <a:spcBef>
                <a:spcPts val="1000"/>
              </a:spcBef>
              <a:buClr>
                <a:schemeClr val="accent6"/>
              </a:buClr>
              <a:buFont typeface="Wingdings" panose="05000000000000000000" pitchFamily="2" charset="2"/>
              <a:buChar char="§"/>
              <a:defRPr sz="1800">
                <a:solidFill>
                  <a:schemeClr val="tx1"/>
                </a:solidFill>
              </a:defRPr>
            </a:lvl3pPr>
            <a:lvl4pPr algn="just">
              <a:spcBef>
                <a:spcPts val="1000"/>
              </a:spcBef>
              <a:buClr>
                <a:schemeClr val="accent6"/>
              </a:buClr>
              <a:defRPr sz="1600">
                <a:solidFill>
                  <a:schemeClr val="tx1"/>
                </a:solidFill>
              </a:defRPr>
            </a:lvl4pPr>
            <a:lvl5pPr algn="just">
              <a:spcBef>
                <a:spcPts val="1000"/>
              </a:spcBef>
              <a:buClr>
                <a:schemeClr val="accent6"/>
              </a:buClr>
              <a:defRPr sz="16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Rectangle: Rounded Corners 16">
            <a:extLst>
              <a:ext uri="{FF2B5EF4-FFF2-40B4-BE49-F238E27FC236}">
                <a16:creationId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Date Placeholder 1">
            <a:extLst>
              <a:ext uri="{FF2B5EF4-FFF2-40B4-BE49-F238E27FC236}">
                <a16:creationId xmlns:a16="http://schemas.microsoft.com/office/drawing/2014/main" id="{CA463A36-7025-4394-9467-8A3EC3425B00}"/>
              </a:ext>
            </a:extLst>
          </p:cNvPr>
          <p:cNvSpPr txBox="1">
            <a:spLocks/>
          </p:cNvSpPr>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Prof.</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US" baseline="0" dirty="0" err="1">
                <a:solidFill>
                  <a:schemeClr val="tx1">
                    <a:lumMod val="90000"/>
                    <a:lumOff val="10000"/>
                  </a:schemeClr>
                </a:solidFill>
                <a:latin typeface="Roboto Condensed Light" panose="02000000000000000000" pitchFamily="2" charset="0"/>
                <a:ea typeface="Roboto Condensed Light" panose="02000000000000000000" pitchFamily="2" charset="0"/>
              </a:rPr>
              <a:t>Bhushan</a:t>
            </a:r>
            <a:r>
              <a:rPr lang="en-US" baseline="0" dirty="0">
                <a:solidFill>
                  <a:schemeClr val="tx1">
                    <a:lumMod val="90000"/>
                    <a:lumOff val="10000"/>
                  </a:schemeClr>
                </a:solidFill>
                <a:latin typeface="Roboto Condensed Light" panose="02000000000000000000" pitchFamily="2" charset="0"/>
                <a:ea typeface="Roboto Condensed Light" panose="02000000000000000000" pitchFamily="2" charset="0"/>
              </a:rPr>
              <a:t> D. Joshi</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8" name="Footer Placeholder 2">
            <a:extLst>
              <a:ext uri="{FF2B5EF4-FFF2-40B4-BE49-F238E27FC236}">
                <a16:creationId xmlns:a16="http://schemas.microsoft.com/office/drawing/2014/main" id="{BF2BE79E-EA17-4AB9-8CB5-714A52A6B2F5}"/>
              </a:ext>
            </a:extLst>
          </p:cNvPr>
          <p:cNvSpPr txBox="1">
            <a:spLocks/>
          </p:cNvSpPr>
          <p:nvPr userDrawn="1"/>
        </p:nvSpPr>
        <p:spPr>
          <a:xfrm>
            <a:off x="3481753" y="6602874"/>
            <a:ext cx="5527431" cy="25400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#2101CS631 </a:t>
            </a:r>
            <a:r>
              <a:rPr lang="en-GB" dirty="0">
                <a:solidFill>
                  <a:schemeClr val="tx1">
                    <a:lumMod val="90000"/>
                    <a:lumOff val="10000"/>
                  </a:schemeClr>
                </a:solidFill>
                <a:latin typeface="Roboto Condensed Light" panose="02000000000000000000" pitchFamily="2" charset="0"/>
                <a:ea typeface="Roboto Condensed Light" panose="02000000000000000000" pitchFamily="2" charset="0"/>
              </a:rPr>
              <a:t>(IoT)  ⯁    Unit </a:t>
            </a:r>
            <a:r>
              <a:rPr lang="en-GB"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4 </a:t>
            </a:r>
            <a:r>
              <a:rPr lang="en-GB" dirty="0">
                <a:solidFill>
                  <a:schemeClr val="tx1">
                    <a:lumMod val="90000"/>
                    <a:lumOff val="10000"/>
                  </a:schemeClr>
                </a:solidFill>
                <a:latin typeface="Roboto Condensed Light" panose="02000000000000000000" pitchFamily="2" charset="0"/>
                <a:ea typeface="Roboto Condensed Light" panose="02000000000000000000" pitchFamily="2" charset="0"/>
              </a:rPr>
              <a:t>– </a:t>
            </a:r>
            <a:r>
              <a:rPr lang="en-GB" dirty="0" smtClean="0">
                <a:solidFill>
                  <a:schemeClr val="tx1">
                    <a:lumMod val="90000"/>
                    <a:lumOff val="10000"/>
                  </a:schemeClr>
                </a:solidFill>
                <a:latin typeface="Roboto Condensed Light" panose="02000000000000000000" pitchFamily="2" charset="0"/>
                <a:ea typeface="Roboto Condensed Light" panose="02000000000000000000" pitchFamily="2" charset="0"/>
              </a:rPr>
              <a:t>Controlling Hardware </a:t>
            </a:r>
            <a:endParaRPr lang="en-US" dirty="0">
              <a:solidFill>
                <a:schemeClr val="tx1">
                  <a:lumMod val="90000"/>
                  <a:lumOff val="10000"/>
                </a:schemeClr>
              </a:solidFill>
              <a:latin typeface="Roboto Condensed Light" panose="02000000000000000000" pitchFamily="2" charset="0"/>
              <a:ea typeface="Roboto Condensed Light" panose="02000000000000000000" pitchFamily="2" charset="0"/>
            </a:endParaRPr>
          </a:p>
        </p:txBody>
      </p:sp>
      <p:sp>
        <p:nvSpPr>
          <p:cNvPr id="29" name="Slide Number Placeholder 3">
            <a:extLst>
              <a:ext uri="{FF2B5EF4-FFF2-40B4-BE49-F238E27FC236}">
                <a16:creationId xmlns:a16="http://schemas.microsoft.com/office/drawing/2014/main" id="{FE084249-8DB7-4B0A-AA7A-A1A407FC0773}"/>
              </a:ext>
            </a:extLst>
          </p:cNvPr>
          <p:cNvSpPr txBox="1">
            <a:spLocks/>
          </p:cNvSpPr>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dirty="0">
              <a:solidFill>
                <a:schemeClr val="tx1">
                  <a:lumMod val="90000"/>
                  <a:lumOff val="10000"/>
                </a:schemeClr>
              </a:solidFill>
              <a:latin typeface="+mn-lt"/>
            </a:endParaRPr>
          </a:p>
        </p:txBody>
      </p:sp>
      <p:cxnSp>
        <p:nvCxnSpPr>
          <p:cNvPr id="30" name="Straight Connector 29">
            <a:extLst>
              <a:ext uri="{FF2B5EF4-FFF2-40B4-BE49-F238E27FC236}">
                <a16:creationId xmlns:a16="http://schemas.microsoft.com/office/drawing/2014/main" id="{F86BF578-C91A-4942-95D5-11408C3CCACF}"/>
              </a:ext>
            </a:extLst>
          </p:cNvPr>
          <p:cNvCxnSpPr/>
          <p:nvPr userDrawn="1"/>
        </p:nvCxnSpPr>
        <p:spPr>
          <a:xfrm>
            <a:off x="131180" y="6604000"/>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761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hank You Slide - Default Color">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92D9CA8-FA74-4E19-A847-B04F90FC15AC}"/>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18750" b="25000"/>
          <a:stretch/>
        </p:blipFill>
        <p:spPr>
          <a:xfrm>
            <a:off x="0" y="0"/>
            <a:ext cx="12192000" cy="6858000"/>
          </a:xfrm>
          <a:prstGeom prst="rect">
            <a:avLst/>
          </a:prstGeom>
        </p:spPr>
      </p:pic>
      <p:sp>
        <p:nvSpPr>
          <p:cNvPr id="3" name="TextBox 2">
            <a:extLst>
              <a:ext uri="{FF2B5EF4-FFF2-40B4-BE49-F238E27FC236}">
                <a16:creationId xmlns:a16="http://schemas.microsoft.com/office/drawing/2014/main" id="{66A9211E-289E-4822-AE7F-7B95A873EBBD}"/>
              </a:ext>
            </a:extLst>
          </p:cNvPr>
          <p:cNvSpPr txBox="1"/>
          <p:nvPr userDrawn="1"/>
        </p:nvSpPr>
        <p:spPr>
          <a:xfrm>
            <a:off x="1837677" y="5802204"/>
            <a:ext cx="2287806" cy="338554"/>
          </a:xfrm>
          <a:prstGeom prst="rect">
            <a:avLst/>
          </a:prstGeom>
          <a:noFill/>
        </p:spPr>
        <p:txBody>
          <a:bodyPr wrap="none" rtlCol="0">
            <a:spAutoFit/>
          </a:bodyPr>
          <a:lstStyle/>
          <a:p>
            <a:r>
              <a:rPr lang="en-US" sz="1600" dirty="0" err="1"/>
              <a:t>Darshan</a:t>
            </a:r>
            <a:r>
              <a:rPr lang="en-US" sz="1600" dirty="0"/>
              <a:t> University, Rajkot</a:t>
            </a:r>
          </a:p>
        </p:txBody>
      </p:sp>
      <p:sp>
        <p:nvSpPr>
          <p:cNvPr id="22" name="Freeform 13">
            <a:extLst>
              <a:ext uri="{FF2B5EF4-FFF2-40B4-BE49-F238E27FC236}">
                <a16:creationId xmlns:a16="http://schemas.microsoft.com/office/drawing/2014/main" id="{EB889181-F145-4E62-A282-E5B77978D1F3}"/>
              </a:ext>
            </a:extLst>
          </p:cNvPr>
          <p:cNvSpPr>
            <a:spLocks/>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a16="http://schemas.microsoft.com/office/drawing/2014/main" id="{5E9DA42E-B221-4BBE-B651-F7171591BCD7}"/>
              </a:ext>
            </a:extLst>
          </p:cNvPr>
          <p:cNvSpPr>
            <a:spLocks/>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Email Address</a:t>
            </a:r>
          </a:p>
        </p:txBody>
      </p:sp>
      <p:sp>
        <p:nvSpPr>
          <p:cNvPr id="29" name="Text Placeholder 2">
            <a:extLst>
              <a:ext uri="{FF2B5EF4-FFF2-40B4-BE49-F238E27FC236}">
                <a16:creationId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dirty="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dirty="0"/>
              <a:t>Click to edit Phone No.</a:t>
            </a:r>
          </a:p>
        </p:txBody>
      </p:sp>
      <p:sp>
        <p:nvSpPr>
          <p:cNvPr id="40" name="Text Placeholder 2">
            <a:extLst>
              <a:ext uri="{FF2B5EF4-FFF2-40B4-BE49-F238E27FC236}">
                <a16:creationId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dirty="0">
                <a:solidFill>
                  <a:schemeClr val="tx1"/>
                </a:solidFill>
                <a:latin typeface="+mn-lt"/>
                <a:ea typeface="+mn-ea"/>
                <a:cs typeface="+mn-cs"/>
              </a:defRPr>
            </a:lvl1pPr>
          </a:lstStyle>
          <a:p>
            <a:pPr lvl="0"/>
            <a:r>
              <a:rPr lang="en-US" dirty="0"/>
              <a:t>Write here Department Name</a:t>
            </a:r>
          </a:p>
        </p:txBody>
      </p:sp>
      <p:sp>
        <p:nvSpPr>
          <p:cNvPr id="53" name="Text Placeholder 2">
            <a:extLst>
              <a:ext uri="{FF2B5EF4-FFF2-40B4-BE49-F238E27FC236}">
                <a16:creationId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dirty="0">
                <a:gradFill flip="none" rotWithShape="1">
                  <a:gsLst>
                    <a:gs pos="0">
                      <a:srgbClr val="1D3064"/>
                    </a:gs>
                    <a:gs pos="100000">
                      <a:schemeClr val="tx2"/>
                    </a:gs>
                  </a:gsLst>
                  <a:lin ang="0" scaled="1"/>
                  <a:tileRect/>
                </a:gradFill>
                <a:effectLst/>
                <a:latin typeface="+mn-lt"/>
                <a:ea typeface="+mn-ea"/>
                <a:cs typeface="+mn-cs"/>
              </a:defRPr>
            </a:lvl1pPr>
          </a:lstStyle>
          <a:p>
            <a:pPr lvl="0"/>
            <a:r>
              <a:rPr lang="en-US" dirty="0"/>
              <a:t>Write here your Author Name (i.e. Prof. Jay R </a:t>
            </a:r>
            <a:r>
              <a:rPr lang="en-US" dirty="0" err="1"/>
              <a:t>Dhamsaniya</a:t>
            </a:r>
            <a:r>
              <a:rPr lang="en-US" dirty="0"/>
              <a:t>)</a:t>
            </a:r>
          </a:p>
        </p:txBody>
      </p:sp>
      <p:pic>
        <p:nvPicPr>
          <p:cNvPr id="54" name="Picture 53">
            <a:extLst>
              <a:ext uri="{FF2B5EF4-FFF2-40B4-BE49-F238E27FC236}">
                <a16:creationId xmlns:a16="http://schemas.microsoft.com/office/drawing/2014/main" id="{1917B14A-5130-41DB-8F00-6C6611C994DF}"/>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8730762" y="307556"/>
            <a:ext cx="2704049" cy="821995"/>
          </a:xfrm>
          <a:prstGeom prst="rect">
            <a:avLst/>
          </a:prstGeom>
        </p:spPr>
      </p:pic>
      <p:pic>
        <p:nvPicPr>
          <p:cNvPr id="55" name="Picture 54">
            <a:extLst>
              <a:ext uri="{FF2B5EF4-FFF2-40B4-BE49-F238E27FC236}">
                <a16:creationId xmlns:a16="http://schemas.microsoft.com/office/drawing/2014/main" id="{34C1356C-E4AA-4B27-A93C-BE84F5D9C601}"/>
              </a:ext>
            </a:extLst>
          </p:cNvPr>
          <p:cNvPicPr>
            <a:picLocks noChangeAspect="1"/>
          </p:cNvPicPr>
          <p:nvPr userDrawn="1"/>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l="62023" t="18062" r="2731" b="17724"/>
          <a:stretch/>
        </p:blipFill>
        <p:spPr>
          <a:xfrm>
            <a:off x="63248" y="837717"/>
            <a:ext cx="1087893" cy="772151"/>
          </a:xfrm>
          <a:prstGeom prst="rect">
            <a:avLst/>
          </a:prstGeom>
        </p:spPr>
      </p:pic>
      <p:sp>
        <p:nvSpPr>
          <p:cNvPr id="24" name="Text Placeholder 2">
            <a:extLst>
              <a:ext uri="{FF2B5EF4-FFF2-40B4-BE49-F238E27FC236}">
                <a16:creationId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dirty="0">
                <a:solidFill>
                  <a:schemeClr val="lt1"/>
                </a:solidFill>
                <a:latin typeface="+mn-lt"/>
                <a:ea typeface="+mn-ea"/>
                <a:cs typeface="+mn-cs"/>
              </a:defRPr>
            </a:lvl1pPr>
          </a:lstStyle>
          <a:p>
            <a:pPr lvl="0"/>
            <a:r>
              <a:rPr lang="en-US" dirty="0"/>
              <a:t>Write Subject Name (Short Name)</a:t>
            </a:r>
          </a:p>
          <a:p>
            <a:pPr lvl="0"/>
            <a:r>
              <a:rPr lang="en-US" dirty="0" smtClean="0"/>
              <a:t>DU # 2301OE003</a:t>
            </a:r>
            <a:endParaRPr lang="en-US" dirty="0"/>
          </a:p>
        </p:txBody>
      </p:sp>
      <p:pic>
        <p:nvPicPr>
          <p:cNvPr id="20" name="Picture 19">
            <a:extLst>
              <a:ext uri="{FF2B5EF4-FFF2-40B4-BE49-F238E27FC236}">
                <a16:creationId xmlns:a16="http://schemas.microsoft.com/office/drawing/2014/main" id="{E0042908-6588-4C7A-9615-8D5899E8A9FA}"/>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144383" t="-16142" r="-144383" b="22103"/>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37" name="Picture Placeholder 36">
            <a:extLst>
              <a:ext uri="{FF2B5EF4-FFF2-40B4-BE49-F238E27FC236}">
                <a16:creationId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
        <p:nvSpPr>
          <p:cNvPr id="30" name="Hexagon 29"/>
          <p:cNvSpPr/>
          <p:nvPr userDrawn="1"/>
        </p:nvSpPr>
        <p:spPr>
          <a:xfrm rot="5400000">
            <a:off x="4309292" y="1717040"/>
            <a:ext cx="3461658" cy="2984188"/>
          </a:xfrm>
          <a:prstGeom prst="hexagon">
            <a:avLst/>
          </a:prstGeom>
          <a:solidFill>
            <a:schemeClr val="bg1">
              <a:lumMod val="95000"/>
            </a:schemeClr>
          </a:solidFill>
          <a:ln w="57150">
            <a:solidFill>
              <a:srgbClr val="1D3064"/>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sp>
        <p:nvSpPr>
          <p:cNvPr id="31" name="TextBox 30"/>
          <p:cNvSpPr txBox="1"/>
          <p:nvPr userDrawn="1"/>
        </p:nvSpPr>
        <p:spPr>
          <a:xfrm>
            <a:off x="5014038" y="2239638"/>
            <a:ext cx="2052165" cy="1938992"/>
          </a:xfrm>
          <a:prstGeom prst="rect">
            <a:avLst/>
          </a:prstGeom>
          <a:noFill/>
        </p:spPr>
        <p:txBody>
          <a:bodyPr wrap="none" rtlCol="0">
            <a:spAutoFit/>
          </a:bodyPr>
          <a:lstStyle/>
          <a:p>
            <a:pPr algn="ctr"/>
            <a:r>
              <a:rPr lang="en-US" sz="6000" b="1" i="1" dirty="0"/>
              <a:t>Thank</a:t>
            </a:r>
          </a:p>
          <a:p>
            <a:pPr algn="ctr"/>
            <a:r>
              <a:rPr lang="en-US" sz="6000" b="1" i="1" dirty="0"/>
              <a:t>You</a:t>
            </a:r>
          </a:p>
        </p:txBody>
      </p:sp>
      <p:sp>
        <p:nvSpPr>
          <p:cNvPr id="34" name="Rectangle 33"/>
          <p:cNvSpPr/>
          <p:nvPr userDrawn="1"/>
        </p:nvSpPr>
        <p:spPr>
          <a:xfrm>
            <a:off x="7678346" y="2221532"/>
            <a:ext cx="4513654" cy="1951692"/>
          </a:xfrm>
          <a:prstGeom prst="rect">
            <a:avLst/>
          </a:prstGeom>
          <a:solidFill>
            <a:srgbClr val="1D306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Rectangle 34"/>
          <p:cNvSpPr/>
          <p:nvPr userDrawn="1"/>
        </p:nvSpPr>
        <p:spPr>
          <a:xfrm>
            <a:off x="0" y="2221532"/>
            <a:ext cx="4402106" cy="1951692"/>
          </a:xfrm>
          <a:prstGeom prst="rect">
            <a:avLst/>
          </a:prstGeom>
          <a:solidFill>
            <a:srgbClr val="1D306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5701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A8BEFB-AE5B-48F9-BBAD-B489CDE48C80}" type="slidenum">
              <a:rPr lang="en-US" smtClean="0"/>
              <a:pPr/>
              <a:t>‹#›</a:t>
            </a:fld>
            <a:endParaRPr lang="en-US"/>
          </a:p>
        </p:txBody>
      </p:sp>
    </p:spTree>
    <p:extLst>
      <p:ext uri="{BB962C8B-B14F-4D97-AF65-F5344CB8AC3E}">
        <p14:creationId xmlns:p14="http://schemas.microsoft.com/office/powerpoint/2010/main" val="10848582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a:extLst>
              <a:ext uri="{FF2B5EF4-FFF2-40B4-BE49-F238E27FC236}">
                <a16:creationId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prstClr val="black"/>
                </a:solidFill>
                <a:effectLst/>
                <a:uLnTx/>
                <a:uFillTx/>
                <a:latin typeface="Calibri" panose="020F0502020204030204"/>
                <a:ea typeface="+mn-ea"/>
                <a:cs typeface="+mn-cs"/>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prstClr val="black"/>
                </a:solidFill>
                <a:effectLst/>
                <a:uLnTx/>
                <a:uFillTx/>
                <a:latin typeface="Calibri" panose="020F0502020204030204"/>
                <a:ea typeface="+mn-ea"/>
                <a:cs typeface="+mn-cs"/>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solidFill>
                <a:effectLst/>
                <a:uLnTx/>
                <a:uFillTx/>
                <a:latin typeface="Calibri" panose="020F0502020204030204"/>
                <a:ea typeface="+mn-ea"/>
                <a:cs typeface="+mn-cs"/>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Calibri" panose="020F0502020204030204"/>
                <a:ea typeface="+mn-ea"/>
                <a:cs typeface="+mn-cs"/>
              </a:rPr>
              <a:t>Fifth level</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t>2/18/2025</a:t>
            </a:fld>
            <a:endParaRPr lang="en-US"/>
          </a:p>
        </p:txBody>
      </p:sp>
      <p:sp>
        <p:nvSpPr>
          <p:cNvPr id="5" name="Footer Placeholder 4">
            <a:extLst>
              <a:ext uri="{FF2B5EF4-FFF2-40B4-BE49-F238E27FC236}">
                <a16:creationId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t>‹#›</a:t>
            </a:fld>
            <a:endParaRPr lang="en-US"/>
          </a:p>
        </p:txBody>
      </p:sp>
    </p:spTree>
    <p:extLst>
      <p:ext uri="{BB962C8B-B14F-4D97-AF65-F5344CB8AC3E}">
        <p14:creationId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87" r:id="rId2"/>
    <p:sldLayoutId id="2147483693" r:id="rId3"/>
    <p:sldLayoutId id="214748369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800" kern="1200">
          <a:solidFill>
            <a:schemeClr val="tx1"/>
          </a:solidFill>
          <a:latin typeface="+mn-lt"/>
          <a:ea typeface="+mn-ea"/>
          <a:cs typeface="+mn-cs"/>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400" kern="1200">
          <a:solidFill>
            <a:schemeClr val="tx1"/>
          </a:solidFill>
          <a:latin typeface="+mn-lt"/>
          <a:ea typeface="+mn-ea"/>
          <a:cs typeface="+mn-cs"/>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kern="1200">
          <a:solidFill>
            <a:schemeClr val="tx1"/>
          </a:solidFill>
          <a:latin typeface="+mn-lt"/>
          <a:ea typeface="+mn-ea"/>
          <a:cs typeface="+mn-cs"/>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8.gif"/><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hyperlink" Target="https://www.arduino.cc/reference/en/libraries/servo/write" TargetMode="External"/><Relationship Id="rId2" Type="http://schemas.openxmlformats.org/officeDocument/2006/relationships/hyperlink" Target="https://www.arduino.cc/reference/en/libraries/servo/attach" TargetMode="External"/><Relationship Id="rId1" Type="http://schemas.openxmlformats.org/officeDocument/2006/relationships/slideLayout" Target="../slideLayouts/slideLayout2.xml"/><Relationship Id="rId6" Type="http://schemas.openxmlformats.org/officeDocument/2006/relationships/hyperlink" Target="https://www.arduino.cc/reference/en/libraries/servo/detach" TargetMode="External"/><Relationship Id="rId5" Type="http://schemas.openxmlformats.org/officeDocument/2006/relationships/hyperlink" Target="https://www.arduino.cc/reference/en/libraries/servo/attached" TargetMode="External"/><Relationship Id="rId4" Type="http://schemas.openxmlformats.org/officeDocument/2006/relationships/hyperlink" Target="https://www.arduino.cc/reference/en/libraries/servo/read"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gif"/></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A5353-D4D5-43D7-A039-6CFC6871D64F}"/>
              </a:ext>
            </a:extLst>
          </p:cNvPr>
          <p:cNvSpPr>
            <a:spLocks noGrp="1"/>
          </p:cNvSpPr>
          <p:nvPr>
            <p:ph type="ctrTitle"/>
          </p:nvPr>
        </p:nvSpPr>
        <p:spPr>
          <a:xfrm>
            <a:off x="559490" y="1122364"/>
            <a:ext cx="7035300" cy="3192082"/>
          </a:xfrm>
        </p:spPr>
        <p:txBody>
          <a:bodyPr/>
          <a:lstStyle/>
          <a:p>
            <a:r>
              <a:rPr lang="en-US" sz="4400" b="0" dirty="0" smtClean="0">
                <a:latin typeface="Roboto Condensed Light" panose="02000000000000000000" pitchFamily="2" charset="0"/>
                <a:ea typeface="Roboto Condensed Light" panose="02000000000000000000" pitchFamily="2" charset="0"/>
              </a:rPr>
              <a:t>Unit-4</a:t>
            </a:r>
            <a:r>
              <a:rPr lang="en-GB" sz="6000" dirty="0"/>
              <a:t/>
            </a:r>
            <a:br>
              <a:rPr lang="en-GB" sz="6000" dirty="0"/>
            </a:br>
            <a:r>
              <a:rPr lang="en-GB" sz="6000" dirty="0" smtClean="0"/>
              <a:t>Controlling Hardware</a:t>
            </a:r>
            <a:r>
              <a:rPr lang="en-GB" sz="6000" dirty="0"/>
              <a:t/>
            </a:r>
            <a:br>
              <a:rPr lang="en-GB" sz="6000" dirty="0"/>
            </a:br>
            <a:r>
              <a:rPr lang="en-GB" sz="6000" dirty="0"/>
              <a:t/>
            </a:r>
            <a:br>
              <a:rPr lang="en-GB" sz="6000" dirty="0"/>
            </a:br>
            <a:endParaRPr lang="en-US" sz="6000" dirty="0"/>
          </a:p>
        </p:txBody>
      </p:sp>
      <p:sp>
        <p:nvSpPr>
          <p:cNvPr id="3" name="Text Placeholder 2">
            <a:extLst>
              <a:ext uri="{FF2B5EF4-FFF2-40B4-BE49-F238E27FC236}">
                <a16:creationId xmlns:a16="http://schemas.microsoft.com/office/drawing/2014/main" id="{E4D4005A-4647-4086-9144-7BCC7DFEFB1B}"/>
              </a:ext>
            </a:extLst>
          </p:cNvPr>
          <p:cNvSpPr>
            <a:spLocks noGrp="1"/>
          </p:cNvSpPr>
          <p:nvPr>
            <p:ph type="body" sz="quarter" idx="11"/>
          </p:nvPr>
        </p:nvSpPr>
        <p:spPr/>
        <p:txBody>
          <a:bodyPr/>
          <a:lstStyle/>
          <a:p>
            <a:r>
              <a:rPr lang="en-US" dirty="0"/>
              <a:t>bhushan.joshi@darshan.ac.in</a:t>
            </a:r>
          </a:p>
        </p:txBody>
      </p:sp>
      <p:sp>
        <p:nvSpPr>
          <p:cNvPr id="4" name="Text Placeholder 3">
            <a:extLst>
              <a:ext uri="{FF2B5EF4-FFF2-40B4-BE49-F238E27FC236}">
                <a16:creationId xmlns:a16="http://schemas.microsoft.com/office/drawing/2014/main" id="{6F817D43-889A-4049-ACFD-9B3B648B6A91}"/>
              </a:ext>
            </a:extLst>
          </p:cNvPr>
          <p:cNvSpPr>
            <a:spLocks noGrp="1"/>
          </p:cNvSpPr>
          <p:nvPr>
            <p:ph type="body" sz="quarter" idx="12"/>
          </p:nvPr>
        </p:nvSpPr>
        <p:spPr/>
        <p:txBody>
          <a:bodyPr/>
          <a:lstStyle/>
          <a:p>
            <a:r>
              <a:rPr lang="en-US" dirty="0"/>
              <a:t>+91 8485979997</a:t>
            </a:r>
          </a:p>
        </p:txBody>
      </p:sp>
      <p:sp>
        <p:nvSpPr>
          <p:cNvPr id="5" name="Text Placeholder 4">
            <a:extLst>
              <a:ext uri="{FF2B5EF4-FFF2-40B4-BE49-F238E27FC236}">
                <a16:creationId xmlns:a16="http://schemas.microsoft.com/office/drawing/2014/main" id="{B786D614-6447-4787-8025-9C902A1B7344}"/>
              </a:ext>
            </a:extLst>
          </p:cNvPr>
          <p:cNvSpPr>
            <a:spLocks noGrp="1"/>
          </p:cNvSpPr>
          <p:nvPr>
            <p:ph type="body" sz="quarter" idx="13"/>
          </p:nvPr>
        </p:nvSpPr>
        <p:spPr/>
        <p:txBody>
          <a:bodyPr/>
          <a:lstStyle/>
          <a:p>
            <a:r>
              <a:rPr lang="en-US" dirty="0"/>
              <a:t>Computer Engineering Department</a:t>
            </a:r>
          </a:p>
        </p:txBody>
      </p:sp>
      <p:sp>
        <p:nvSpPr>
          <p:cNvPr id="6" name="Text Placeholder 5">
            <a:extLst>
              <a:ext uri="{FF2B5EF4-FFF2-40B4-BE49-F238E27FC236}">
                <a16:creationId xmlns:a16="http://schemas.microsoft.com/office/drawing/2014/main" id="{1F7AB9BC-FE08-46B2-A19C-803CB5DF0CD1}"/>
              </a:ext>
            </a:extLst>
          </p:cNvPr>
          <p:cNvSpPr>
            <a:spLocks noGrp="1"/>
          </p:cNvSpPr>
          <p:nvPr>
            <p:ph type="body" sz="quarter" idx="14"/>
          </p:nvPr>
        </p:nvSpPr>
        <p:spPr/>
        <p:txBody>
          <a:bodyPr/>
          <a:lstStyle/>
          <a:p>
            <a:r>
              <a:rPr lang="en-US" dirty="0"/>
              <a:t>Prof. </a:t>
            </a:r>
            <a:r>
              <a:rPr lang="en-US" dirty="0" err="1"/>
              <a:t>Bhushan</a:t>
            </a:r>
            <a:r>
              <a:rPr lang="en-US" dirty="0"/>
              <a:t> D. Joshi</a:t>
            </a:r>
          </a:p>
        </p:txBody>
      </p:sp>
      <p:sp>
        <p:nvSpPr>
          <p:cNvPr id="1027"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Internet of Things </a:t>
            </a:r>
            <a:r>
              <a:rPr lang="en-US" dirty="0">
                <a:latin typeface="Roboto Condensed Light" panose="02000000000000000000" pitchFamily="2" charset="0"/>
                <a:ea typeface="Roboto Condensed Light" panose="02000000000000000000" pitchFamily="2" charset="0"/>
              </a:rPr>
              <a:t>(IoT)</a:t>
            </a:r>
          </a:p>
          <a:p>
            <a:pPr lvl="0"/>
            <a:r>
              <a:rPr lang="en-US" dirty="0"/>
              <a:t>DU # </a:t>
            </a:r>
            <a:r>
              <a:rPr lang="en-US" dirty="0" smtClean="0"/>
              <a:t>2101CS631</a:t>
            </a:r>
          </a:p>
        </p:txBody>
      </p:sp>
      <p:pic>
        <p:nvPicPr>
          <p:cNvPr id="9" name="Picture Placeholder 8"/>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0912" b="10912"/>
          <a:stretch>
            <a:fillRect/>
          </a:stretch>
        </p:blipFill>
        <p:spPr/>
      </p:pic>
      <p:sp>
        <p:nvSpPr>
          <p:cNvPr id="11" name="AutoShape 3">
            <a:extLst>
              <a:ext uri="{FF2B5EF4-FFF2-40B4-BE49-F238E27FC236}">
                <a16:creationId xmlns:a16="http://schemas.microsoft.com/office/drawing/2014/main" id="{3D1B70E7-2396-452E-A00A-D1D4AA1E56DF}"/>
              </a:ext>
            </a:extLst>
          </p:cNvPr>
          <p:cNvSpPr>
            <a:spLocks noChangeAspect="1" noChangeArrowheads="1" noTextEdit="1"/>
          </p:cNvSpPr>
          <p:nvPr/>
        </p:nvSpPr>
        <p:spPr bwMode="auto">
          <a:xfrm>
            <a:off x="5573676" y="-3055324"/>
            <a:ext cx="7721600" cy="145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610019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Relay Works?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6556" y="3895725"/>
            <a:ext cx="5791200" cy="2095500"/>
          </a:xfrm>
        </p:spPr>
      </p:pic>
      <p:sp>
        <p:nvSpPr>
          <p:cNvPr id="6" name="TextBox 5"/>
          <p:cNvSpPr txBox="1"/>
          <p:nvPr/>
        </p:nvSpPr>
        <p:spPr>
          <a:xfrm>
            <a:off x="314325" y="1885950"/>
            <a:ext cx="184731" cy="369332"/>
          </a:xfrm>
          <a:prstGeom prst="rect">
            <a:avLst/>
          </a:prstGeom>
          <a:noFill/>
        </p:spPr>
        <p:txBody>
          <a:bodyPr wrap="none" rtlCol="0">
            <a:spAutoFit/>
          </a:bodyPr>
          <a:lstStyle/>
          <a:p>
            <a:endParaRPr lang="en-US" dirty="0"/>
          </a:p>
        </p:txBody>
      </p:sp>
      <p:graphicFrame>
        <p:nvGraphicFramePr>
          <p:cNvPr id="8" name="Diagram 7"/>
          <p:cNvGraphicFramePr/>
          <p:nvPr>
            <p:extLst/>
          </p:nvPr>
        </p:nvGraphicFramePr>
        <p:xfrm>
          <a:off x="2370717" y="313756"/>
          <a:ext cx="6617707" cy="38830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186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62825F2D-801A-45F0-AF71-EEC889AEF1EA}"/>
                                            </p:graphic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graphicEl>
                                              <a:dgm id="{D1EAC809-2DC4-4330-AAAC-D79265818A98}"/>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graphicEl>
                                              <a:dgm id="{843BC566-2428-462C-B65D-41AB533A3628}"/>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graphicEl>
                                              <a:dgm id="{2745B423-9B99-45A0-A4C3-86D50F9AD92D}"/>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graphicEl>
                                              <a:dgm id="{5C0F88CD-924B-45E6-A4F7-B169E3620FD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dgm id="{B19B214A-E690-4D6E-8061-95BA48C3C4B0}"/>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graphicEl>
                                              <a:dgm id="{CA99FF6B-4374-4C57-8CE5-A8FEA9BBEB5F}"/>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graphicEl>
                                              <a:dgm id="{AEC80CCC-3082-4525-ACAA-5077399180C4}"/>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graphicEl>
                                              <a:dgm id="{52BCBB8B-11F1-4C68-9ABD-201162E4D01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AtOnc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Relay Connection</a:t>
            </a:r>
          </a:p>
        </p:txBody>
      </p:sp>
      <p:sp>
        <p:nvSpPr>
          <p:cNvPr id="7" name="Rectangle 6"/>
          <p:cNvSpPr/>
          <p:nvPr/>
        </p:nvSpPr>
        <p:spPr>
          <a:xfrm>
            <a:off x="9411802" y="2130261"/>
            <a:ext cx="957262" cy="100759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0000"/>
                    <a:lumOff val="10000"/>
                  </a:schemeClr>
                </a:solidFill>
              </a:rPr>
              <a:t>Bulb</a:t>
            </a:r>
          </a:p>
        </p:txBody>
      </p:sp>
      <p:sp>
        <p:nvSpPr>
          <p:cNvPr id="14" name="Rectangle 13"/>
          <p:cNvSpPr/>
          <p:nvPr/>
        </p:nvSpPr>
        <p:spPr>
          <a:xfrm>
            <a:off x="8034417" y="3748371"/>
            <a:ext cx="1049374" cy="1228725"/>
          </a:xfrm>
          <a:prstGeom prst="rect">
            <a:avLst/>
          </a:prstGeom>
          <a:solidFill>
            <a:srgbClr val="B847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230V</a:t>
            </a:r>
            <a:br>
              <a:rPr lang="en-US" dirty="0"/>
            </a:br>
            <a:r>
              <a:rPr lang="en-US" dirty="0"/>
              <a:t>AC</a:t>
            </a:r>
          </a:p>
        </p:txBody>
      </p:sp>
      <p:cxnSp>
        <p:nvCxnSpPr>
          <p:cNvPr id="15" name="Elbow Connector 14"/>
          <p:cNvCxnSpPr/>
          <p:nvPr/>
        </p:nvCxnSpPr>
        <p:spPr>
          <a:xfrm>
            <a:off x="7250049" y="2976798"/>
            <a:ext cx="961160" cy="868193"/>
          </a:xfrm>
          <a:prstGeom prst="bentConnector3">
            <a:avLst>
              <a:gd name="adj1"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7" idx="1"/>
          </p:cNvCxnSpPr>
          <p:nvPr/>
        </p:nvCxnSpPr>
        <p:spPr>
          <a:xfrm rot="10800000">
            <a:off x="7250050" y="1630931"/>
            <a:ext cx="2161753" cy="1003129"/>
          </a:xfrm>
          <a:prstGeom prst="bentConnector3">
            <a:avLst>
              <a:gd name="adj1" fmla="val 50000"/>
            </a:avLst>
          </a:prstGeom>
          <a:ln w="38100">
            <a:solidFill>
              <a:srgbClr val="FF0000"/>
            </a:solidFill>
          </a:ln>
        </p:spPr>
        <p:style>
          <a:lnRef idx="3">
            <a:schemeClr val="accent6"/>
          </a:lnRef>
          <a:fillRef idx="0">
            <a:schemeClr val="accent6"/>
          </a:fillRef>
          <a:effectRef idx="2">
            <a:schemeClr val="accent6"/>
          </a:effectRef>
          <a:fontRef idx="minor">
            <a:schemeClr val="tx1"/>
          </a:fontRef>
        </p:style>
      </p:cxnSp>
      <p:grpSp>
        <p:nvGrpSpPr>
          <p:cNvPr id="42" name="Group 41"/>
          <p:cNvGrpSpPr/>
          <p:nvPr/>
        </p:nvGrpSpPr>
        <p:grpSpPr>
          <a:xfrm>
            <a:off x="5597829" y="1372466"/>
            <a:ext cx="2316323" cy="1807523"/>
            <a:chOff x="5597829" y="1372466"/>
            <a:chExt cx="2316323" cy="1807523"/>
          </a:xfrm>
        </p:grpSpPr>
        <p:sp>
          <p:nvSpPr>
            <p:cNvPr id="6" name="Rectangle 5"/>
            <p:cNvSpPr/>
            <p:nvPr/>
          </p:nvSpPr>
          <p:spPr>
            <a:xfrm>
              <a:off x="5597830" y="1372466"/>
              <a:ext cx="1652219" cy="180752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Relay</a:t>
              </a:r>
            </a:p>
          </p:txBody>
        </p:sp>
        <p:sp>
          <p:nvSpPr>
            <p:cNvPr id="18" name="TextBox 17"/>
            <p:cNvSpPr txBox="1"/>
            <p:nvPr/>
          </p:nvSpPr>
          <p:spPr>
            <a:xfrm>
              <a:off x="5597829" y="1502240"/>
              <a:ext cx="1232676" cy="1477328"/>
            </a:xfrm>
            <a:prstGeom prst="rect">
              <a:avLst/>
            </a:prstGeom>
            <a:noFill/>
          </p:spPr>
          <p:txBody>
            <a:bodyPr wrap="square" rtlCol="0">
              <a:spAutoFit/>
            </a:bodyPr>
            <a:lstStyle/>
            <a:p>
              <a:r>
                <a:rPr lang="en-US" dirty="0"/>
                <a:t>Vin</a:t>
              </a:r>
            </a:p>
            <a:p>
              <a:endParaRPr lang="en-US" dirty="0"/>
            </a:p>
            <a:p>
              <a:r>
                <a:rPr lang="en-US" dirty="0"/>
                <a:t>GND</a:t>
              </a:r>
            </a:p>
            <a:p>
              <a:endParaRPr lang="en-US" dirty="0"/>
            </a:p>
            <a:p>
              <a:r>
                <a:rPr lang="en-US" dirty="0"/>
                <a:t>Signal</a:t>
              </a:r>
            </a:p>
          </p:txBody>
        </p:sp>
        <p:sp>
          <p:nvSpPr>
            <p:cNvPr id="19" name="TextBox 18"/>
            <p:cNvSpPr txBox="1"/>
            <p:nvPr/>
          </p:nvSpPr>
          <p:spPr>
            <a:xfrm>
              <a:off x="6544263" y="1425663"/>
              <a:ext cx="1369889" cy="1754326"/>
            </a:xfrm>
            <a:prstGeom prst="rect">
              <a:avLst/>
            </a:prstGeom>
            <a:noFill/>
          </p:spPr>
          <p:txBody>
            <a:bodyPr wrap="square" rtlCol="0">
              <a:spAutoFit/>
            </a:bodyPr>
            <a:lstStyle/>
            <a:p>
              <a:r>
                <a:rPr lang="en-US" dirty="0"/>
                <a:t>NO</a:t>
              </a:r>
            </a:p>
            <a:p>
              <a:endParaRPr lang="en-US" dirty="0"/>
            </a:p>
            <a:p>
              <a:r>
                <a:rPr lang="en-US" dirty="0"/>
                <a:t>NC</a:t>
              </a:r>
            </a:p>
            <a:p>
              <a:endParaRPr lang="en-US" dirty="0"/>
            </a:p>
            <a:p>
              <a:endParaRPr lang="en-US" dirty="0"/>
            </a:p>
            <a:p>
              <a:r>
                <a:rPr lang="en-US" dirty="0"/>
                <a:t>Source</a:t>
              </a:r>
            </a:p>
          </p:txBody>
        </p:sp>
      </p:grpSp>
      <p:cxnSp>
        <p:nvCxnSpPr>
          <p:cNvPr id="27" name="Elbow Connector 26"/>
          <p:cNvCxnSpPr>
            <a:stCxn id="7" idx="3"/>
            <a:endCxn id="14" idx="3"/>
          </p:cNvCxnSpPr>
          <p:nvPr/>
        </p:nvCxnSpPr>
        <p:spPr>
          <a:xfrm flipH="1">
            <a:off x="9083791" y="2634059"/>
            <a:ext cx="1285273" cy="1728675"/>
          </a:xfrm>
          <a:prstGeom prst="bentConnector3">
            <a:avLst>
              <a:gd name="adj1" fmla="val -17786"/>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901457" y="1211869"/>
            <a:ext cx="4644624" cy="3936240"/>
            <a:chOff x="901457" y="1211869"/>
            <a:chExt cx="4644624" cy="3936240"/>
          </a:xfrm>
        </p:grpSpPr>
        <p:sp>
          <p:nvSpPr>
            <p:cNvPr id="5" name="Rectangle 4"/>
            <p:cNvSpPr/>
            <p:nvPr/>
          </p:nvSpPr>
          <p:spPr>
            <a:xfrm>
              <a:off x="901457" y="1211869"/>
              <a:ext cx="1728788" cy="3936240"/>
            </a:xfrm>
            <a:prstGeom prst="rect">
              <a:avLst/>
            </a:prstGeom>
            <a:solidFill>
              <a:srgbClr val="1D30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Arduino </a:t>
              </a:r>
            </a:p>
          </p:txBody>
        </p:sp>
        <p:sp>
          <p:nvSpPr>
            <p:cNvPr id="17" name="TextBox 16"/>
            <p:cNvSpPr txBox="1"/>
            <p:nvPr/>
          </p:nvSpPr>
          <p:spPr>
            <a:xfrm>
              <a:off x="2053686" y="2090851"/>
              <a:ext cx="3492395" cy="1477328"/>
            </a:xfrm>
            <a:prstGeom prst="rect">
              <a:avLst/>
            </a:prstGeom>
            <a:noFill/>
          </p:spPr>
          <p:txBody>
            <a:bodyPr wrap="square" rtlCol="0">
              <a:spAutoFit/>
            </a:bodyPr>
            <a:lstStyle/>
            <a:p>
              <a:r>
                <a:rPr lang="en-US" dirty="0">
                  <a:solidFill>
                    <a:schemeClr val="bg2">
                      <a:lumMod val="95000"/>
                    </a:schemeClr>
                  </a:solidFill>
                </a:rPr>
                <a:t>5v</a:t>
              </a:r>
            </a:p>
            <a:p>
              <a:endParaRPr lang="en-US" dirty="0">
                <a:solidFill>
                  <a:schemeClr val="bg2">
                    <a:lumMod val="95000"/>
                  </a:schemeClr>
                </a:solidFill>
              </a:endParaRPr>
            </a:p>
            <a:p>
              <a:r>
                <a:rPr lang="en-US" dirty="0">
                  <a:solidFill>
                    <a:schemeClr val="bg2">
                      <a:lumMod val="95000"/>
                    </a:schemeClr>
                  </a:solidFill>
                </a:rPr>
                <a:t>GND</a:t>
              </a:r>
            </a:p>
            <a:p>
              <a:endParaRPr lang="en-US" dirty="0">
                <a:solidFill>
                  <a:schemeClr val="bg2">
                    <a:lumMod val="95000"/>
                  </a:schemeClr>
                </a:solidFill>
              </a:endParaRPr>
            </a:p>
            <a:p>
              <a:r>
                <a:rPr lang="en-US" dirty="0">
                  <a:solidFill>
                    <a:schemeClr val="bg2">
                      <a:lumMod val="95000"/>
                    </a:schemeClr>
                  </a:solidFill>
                </a:rPr>
                <a:t>D6</a:t>
              </a:r>
            </a:p>
          </p:txBody>
        </p:sp>
      </p:grpSp>
      <p:cxnSp>
        <p:nvCxnSpPr>
          <p:cNvPr id="32" name="Elbow Connector 31"/>
          <p:cNvCxnSpPr/>
          <p:nvPr/>
        </p:nvCxnSpPr>
        <p:spPr>
          <a:xfrm flipV="1">
            <a:off x="2630245" y="1630931"/>
            <a:ext cx="2967584" cy="609973"/>
          </a:xfrm>
          <a:prstGeom prst="bentConnector3">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Elbow Connector 33"/>
          <p:cNvCxnSpPr>
            <a:endCxn id="18" idx="1"/>
          </p:cNvCxnSpPr>
          <p:nvPr/>
        </p:nvCxnSpPr>
        <p:spPr>
          <a:xfrm flipV="1">
            <a:off x="2630245" y="2240904"/>
            <a:ext cx="2967584" cy="588611"/>
          </a:xfrm>
          <a:prstGeom prst="bentConnector3">
            <a:avLst>
              <a:gd name="adj1" fmla="val 64673"/>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Elbow Connector 36"/>
          <p:cNvCxnSpPr/>
          <p:nvPr/>
        </p:nvCxnSpPr>
        <p:spPr>
          <a:xfrm flipV="1">
            <a:off x="2630245" y="2740179"/>
            <a:ext cx="2952114" cy="670716"/>
          </a:xfrm>
          <a:prstGeom prst="bentConnector3">
            <a:avLst>
              <a:gd name="adj1" fmla="val 93266"/>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10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Code</a:t>
            </a:r>
          </a:p>
        </p:txBody>
      </p:sp>
      <p:sp>
        <p:nvSpPr>
          <p:cNvPr id="6" name="TextBox 5"/>
          <p:cNvSpPr txBox="1"/>
          <p:nvPr/>
        </p:nvSpPr>
        <p:spPr>
          <a:xfrm>
            <a:off x="415925" y="1377950"/>
            <a:ext cx="184731" cy="369332"/>
          </a:xfrm>
          <a:prstGeom prst="rect">
            <a:avLst/>
          </a:prstGeom>
          <a:noFill/>
        </p:spPr>
        <p:txBody>
          <a:bodyPr wrap="none" rtlCol="0">
            <a:spAutoFit/>
          </a:bodyPr>
          <a:lstStyle/>
          <a:p>
            <a:endParaRPr lang="en-US" dirty="0"/>
          </a:p>
        </p:txBody>
      </p:sp>
      <p:sp>
        <p:nvSpPr>
          <p:cNvPr id="7" name="CustomShape 3"/>
          <p:cNvSpPr/>
          <p:nvPr/>
        </p:nvSpPr>
        <p:spPr>
          <a:xfrm>
            <a:off x="732680" y="1142599"/>
            <a:ext cx="4941045" cy="5051724"/>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IN" sz="2000" spc="-1" dirty="0" err="1">
                <a:latin typeface="Arial"/>
              </a:rPr>
              <a:t>int</a:t>
            </a:r>
            <a:r>
              <a:rPr lang="en-IN" sz="2000" spc="-1" dirty="0">
                <a:latin typeface="Arial"/>
              </a:rPr>
              <a:t> </a:t>
            </a:r>
            <a:r>
              <a:rPr lang="en-IN" sz="2000" spc="-1" dirty="0" err="1">
                <a:solidFill>
                  <a:srgbClr val="268BD2"/>
                </a:solidFill>
                <a:latin typeface="Consolas"/>
                <a:ea typeface="DejaVu Sans"/>
              </a:rPr>
              <a:t>RelayPin</a:t>
            </a:r>
            <a:r>
              <a:rPr lang="en-IN" sz="2000" spc="-1" dirty="0">
                <a:latin typeface="Arial"/>
              </a:rPr>
              <a:t> = </a:t>
            </a:r>
            <a:r>
              <a:rPr lang="en-IN" sz="2000" spc="-1" dirty="0">
                <a:solidFill>
                  <a:srgbClr val="D33682"/>
                </a:solidFill>
                <a:latin typeface="Consolas"/>
                <a:ea typeface="DejaVu Sans"/>
              </a:rPr>
              <a:t>6</a:t>
            </a:r>
            <a:r>
              <a:rPr lang="en-IN" sz="2000" spc="-1" dirty="0">
                <a:latin typeface="Arial"/>
              </a:rPr>
              <a:t>;</a:t>
            </a:r>
          </a:p>
          <a:p>
            <a:pPr>
              <a:lnSpc>
                <a:spcPct val="100000"/>
              </a:lnSpc>
            </a:pPr>
            <a:endParaRPr lang="en-IN" sz="2000" spc="-1" dirty="0">
              <a:latin typeface="Arial"/>
            </a:endParaRPr>
          </a:p>
          <a:p>
            <a:pPr>
              <a:lnSpc>
                <a:spcPct val="100000"/>
              </a:lnSpc>
            </a:pPr>
            <a:r>
              <a:rPr lang="en-IN" sz="2000" spc="-1" dirty="0">
                <a:latin typeface="Arial"/>
              </a:rPr>
              <a:t>void </a:t>
            </a:r>
            <a:r>
              <a:rPr lang="en-IN" sz="2000" spc="-1" dirty="0">
                <a:solidFill>
                  <a:srgbClr val="268BD2"/>
                </a:solidFill>
                <a:latin typeface="Consolas"/>
                <a:ea typeface="DejaVu Sans"/>
              </a:rPr>
              <a:t>setup() </a:t>
            </a:r>
            <a:r>
              <a:rPr lang="en-IN" sz="2000" spc="-1" dirty="0">
                <a:latin typeface="Arial"/>
              </a:rPr>
              <a:t>{</a:t>
            </a:r>
          </a:p>
          <a:p>
            <a:pPr>
              <a:lnSpc>
                <a:spcPct val="100000"/>
              </a:lnSpc>
            </a:pPr>
            <a:r>
              <a:rPr lang="en-IN" sz="2000" spc="-1" dirty="0">
                <a:latin typeface="Arial"/>
              </a:rPr>
              <a:t>	// Set </a:t>
            </a:r>
            <a:r>
              <a:rPr lang="en-IN" sz="2000" spc="-1" dirty="0" err="1">
                <a:latin typeface="Arial"/>
              </a:rPr>
              <a:t>RelayPin</a:t>
            </a:r>
            <a:r>
              <a:rPr lang="en-IN" sz="2000" spc="-1" dirty="0">
                <a:latin typeface="Arial"/>
              </a:rPr>
              <a:t> as an output pin</a:t>
            </a:r>
          </a:p>
          <a:p>
            <a:r>
              <a:rPr lang="en-IN" sz="2000" spc="-1" dirty="0">
                <a:latin typeface="Arial"/>
              </a:rPr>
              <a:t>	</a:t>
            </a:r>
            <a:r>
              <a:rPr lang="en-IN" sz="2000" spc="-1" dirty="0" err="1">
                <a:solidFill>
                  <a:srgbClr val="268BD2"/>
                </a:solidFill>
                <a:latin typeface="Consolas"/>
                <a:ea typeface="DejaVu Sans"/>
              </a:rPr>
              <a:t>pinMode</a:t>
            </a:r>
            <a:r>
              <a:rPr lang="en-IN" sz="2000" spc="-1" dirty="0">
                <a:latin typeface="Arial"/>
              </a:rPr>
              <a:t>(</a:t>
            </a:r>
            <a:r>
              <a:rPr lang="en-IN" sz="2000" spc="-1" dirty="0" err="1">
                <a:latin typeface="Arial"/>
              </a:rPr>
              <a:t>RelayPin</a:t>
            </a:r>
            <a:r>
              <a:rPr lang="en-IN" sz="2000" spc="-1" dirty="0">
                <a:latin typeface="Arial"/>
              </a:rPr>
              <a:t>, </a:t>
            </a:r>
            <a:r>
              <a:rPr lang="en-IN" sz="2000" spc="-1" dirty="0">
                <a:solidFill>
                  <a:srgbClr val="D33682"/>
                </a:solidFill>
                <a:latin typeface="Consolas"/>
                <a:ea typeface="DejaVu Sans"/>
              </a:rPr>
              <a:t>OUTPUT</a:t>
            </a:r>
            <a:r>
              <a:rPr lang="en-IN" sz="2000" spc="-1" dirty="0">
                <a:latin typeface="Arial"/>
              </a:rPr>
              <a:t>);</a:t>
            </a:r>
          </a:p>
          <a:p>
            <a:pPr>
              <a:lnSpc>
                <a:spcPct val="100000"/>
              </a:lnSpc>
            </a:pPr>
            <a:r>
              <a:rPr lang="en-IN" sz="2000" spc="-1" dirty="0">
                <a:latin typeface="Arial"/>
              </a:rPr>
              <a:t>}</a:t>
            </a:r>
          </a:p>
          <a:p>
            <a:pPr>
              <a:lnSpc>
                <a:spcPct val="100000"/>
              </a:lnSpc>
            </a:pPr>
            <a:endParaRPr lang="en-IN" sz="2000" spc="-1" dirty="0">
              <a:solidFill>
                <a:srgbClr val="268BD2"/>
              </a:solidFill>
              <a:latin typeface="Consolas"/>
              <a:ea typeface="DejaVu Sans"/>
            </a:endParaRPr>
          </a:p>
          <a:p>
            <a:pPr>
              <a:lnSpc>
                <a:spcPct val="100000"/>
              </a:lnSpc>
            </a:pPr>
            <a:r>
              <a:rPr lang="en-IN" sz="2000" spc="-1" dirty="0">
                <a:latin typeface="Arial"/>
              </a:rPr>
              <a:t>void </a:t>
            </a:r>
            <a:r>
              <a:rPr lang="en-IN" sz="2000" spc="-1" dirty="0">
                <a:solidFill>
                  <a:srgbClr val="268BD2"/>
                </a:solidFill>
                <a:latin typeface="Consolas"/>
                <a:ea typeface="DejaVu Sans"/>
              </a:rPr>
              <a:t>loop() </a:t>
            </a:r>
            <a:r>
              <a:rPr lang="en-IN" sz="2000" spc="-1" dirty="0">
                <a:latin typeface="Arial"/>
              </a:rPr>
              <a:t>{</a:t>
            </a:r>
          </a:p>
          <a:p>
            <a:pPr>
              <a:lnSpc>
                <a:spcPct val="100000"/>
              </a:lnSpc>
            </a:pPr>
            <a:r>
              <a:rPr lang="en-IN" sz="2000" spc="-1" dirty="0">
                <a:latin typeface="Arial"/>
              </a:rPr>
              <a:t>	// Let's turn on the relay...</a:t>
            </a:r>
          </a:p>
          <a:p>
            <a:pPr>
              <a:lnSpc>
                <a:spcPct val="100000"/>
              </a:lnSpc>
            </a:pPr>
            <a:r>
              <a:rPr lang="en-IN" sz="2000" spc="-1" dirty="0">
                <a:latin typeface="Arial"/>
              </a:rPr>
              <a:t>	</a:t>
            </a:r>
            <a:r>
              <a:rPr lang="en-IN" sz="2000" spc="-1" dirty="0" err="1">
                <a:solidFill>
                  <a:srgbClr val="268BD2"/>
                </a:solidFill>
                <a:latin typeface="Consolas"/>
                <a:ea typeface="DejaVu Sans"/>
              </a:rPr>
              <a:t>digitalWrite</a:t>
            </a:r>
            <a:r>
              <a:rPr lang="en-IN" sz="2000" spc="-1" dirty="0">
                <a:latin typeface="Arial"/>
              </a:rPr>
              <a:t>(</a:t>
            </a:r>
            <a:r>
              <a:rPr lang="en-IN" sz="2000" spc="-1" dirty="0" err="1">
                <a:latin typeface="Arial"/>
              </a:rPr>
              <a:t>RelayPin</a:t>
            </a:r>
            <a:r>
              <a:rPr lang="en-IN" sz="2000" spc="-1" dirty="0">
                <a:latin typeface="Arial"/>
              </a:rPr>
              <a:t>, </a:t>
            </a:r>
            <a:r>
              <a:rPr lang="en-IN" sz="2000" spc="-1" dirty="0">
                <a:solidFill>
                  <a:srgbClr val="D33682"/>
                </a:solidFill>
                <a:latin typeface="Consolas"/>
                <a:ea typeface="DejaVu Sans"/>
              </a:rPr>
              <a:t>HIGH</a:t>
            </a:r>
            <a:r>
              <a:rPr lang="en-IN" sz="2000" spc="-1" dirty="0">
                <a:latin typeface="Arial"/>
              </a:rPr>
              <a:t>);</a:t>
            </a:r>
          </a:p>
          <a:p>
            <a:pPr>
              <a:lnSpc>
                <a:spcPct val="100000"/>
              </a:lnSpc>
            </a:pPr>
            <a:r>
              <a:rPr lang="en-IN" sz="2000" spc="-1" dirty="0">
                <a:latin typeface="Arial"/>
              </a:rPr>
              <a:t>	</a:t>
            </a:r>
            <a:r>
              <a:rPr lang="en-IN" sz="2000" spc="-1" dirty="0">
                <a:solidFill>
                  <a:srgbClr val="268BD2"/>
                </a:solidFill>
                <a:latin typeface="Consolas"/>
                <a:ea typeface="DejaVu Sans"/>
              </a:rPr>
              <a:t>delay</a:t>
            </a:r>
            <a:r>
              <a:rPr lang="en-IN" sz="2000" spc="-1" dirty="0">
                <a:latin typeface="Arial"/>
              </a:rPr>
              <a:t>(3000);</a:t>
            </a:r>
          </a:p>
          <a:p>
            <a:pPr>
              <a:lnSpc>
                <a:spcPct val="100000"/>
              </a:lnSpc>
            </a:pPr>
            <a:r>
              <a:rPr lang="en-IN" sz="2000" spc="-1" dirty="0">
                <a:latin typeface="Arial"/>
              </a:rPr>
              <a:t>	</a:t>
            </a:r>
          </a:p>
          <a:p>
            <a:pPr>
              <a:lnSpc>
                <a:spcPct val="100000"/>
              </a:lnSpc>
            </a:pPr>
            <a:r>
              <a:rPr lang="en-IN" sz="2000" spc="-1" dirty="0">
                <a:latin typeface="Arial"/>
              </a:rPr>
              <a:t>	// Let's turn off the relay...</a:t>
            </a:r>
          </a:p>
          <a:p>
            <a:pPr>
              <a:lnSpc>
                <a:spcPct val="100000"/>
              </a:lnSpc>
            </a:pPr>
            <a:r>
              <a:rPr lang="en-IN" sz="2000" spc="-1" dirty="0">
                <a:latin typeface="Arial"/>
              </a:rPr>
              <a:t>	</a:t>
            </a:r>
            <a:r>
              <a:rPr lang="en-IN" sz="2000" spc="-1" dirty="0" err="1">
                <a:solidFill>
                  <a:srgbClr val="268BD2"/>
                </a:solidFill>
                <a:latin typeface="Consolas"/>
                <a:ea typeface="DejaVu Sans"/>
              </a:rPr>
              <a:t>digitalWrite</a:t>
            </a:r>
            <a:r>
              <a:rPr lang="en-IN" sz="2000" spc="-1" dirty="0">
                <a:latin typeface="Arial"/>
              </a:rPr>
              <a:t>(</a:t>
            </a:r>
            <a:r>
              <a:rPr lang="en-IN" sz="2000" spc="-1" dirty="0" err="1">
                <a:latin typeface="Arial"/>
              </a:rPr>
              <a:t>RelayPin</a:t>
            </a:r>
            <a:r>
              <a:rPr lang="en-IN" sz="2000" spc="-1" dirty="0">
                <a:latin typeface="Arial"/>
              </a:rPr>
              <a:t>, </a:t>
            </a:r>
            <a:r>
              <a:rPr lang="en-IN" sz="2000" spc="-1" dirty="0">
                <a:solidFill>
                  <a:srgbClr val="D33682"/>
                </a:solidFill>
                <a:latin typeface="Consolas"/>
                <a:ea typeface="DejaVu Sans"/>
              </a:rPr>
              <a:t>LOW</a:t>
            </a:r>
            <a:r>
              <a:rPr lang="en-IN" sz="2000" spc="-1" dirty="0">
                <a:latin typeface="Arial"/>
              </a:rPr>
              <a:t>);</a:t>
            </a:r>
          </a:p>
          <a:p>
            <a:pPr>
              <a:lnSpc>
                <a:spcPct val="100000"/>
              </a:lnSpc>
            </a:pPr>
            <a:r>
              <a:rPr lang="en-IN" sz="2000" spc="-1" dirty="0">
                <a:latin typeface="Arial"/>
              </a:rPr>
              <a:t>	</a:t>
            </a:r>
            <a:r>
              <a:rPr lang="en-IN" sz="2000" spc="-1" dirty="0">
                <a:solidFill>
                  <a:srgbClr val="268BD2"/>
                </a:solidFill>
                <a:latin typeface="Consolas"/>
                <a:ea typeface="DejaVu Sans"/>
              </a:rPr>
              <a:t>delay</a:t>
            </a:r>
            <a:r>
              <a:rPr lang="en-IN" sz="2000" spc="-1" dirty="0">
                <a:latin typeface="Arial"/>
              </a:rPr>
              <a:t>(3000);</a:t>
            </a:r>
          </a:p>
          <a:p>
            <a:pPr>
              <a:lnSpc>
                <a:spcPct val="100000"/>
              </a:lnSpc>
            </a:pPr>
            <a:r>
              <a:rPr lang="en-IN" sz="2000" spc="-1" dirty="0">
                <a:latin typeface="Arial"/>
              </a:rPr>
              <a:t>}</a:t>
            </a:r>
            <a:endParaRPr lang="en-IN" sz="2000" b="0" strike="noStrike" spc="-1" dirty="0">
              <a:latin typeface="Arial"/>
            </a:endParaRPr>
          </a:p>
        </p:txBody>
      </p:sp>
      <p:sp>
        <p:nvSpPr>
          <p:cNvPr id="8" name="CustomShape 4"/>
          <p:cNvSpPr/>
          <p:nvPr/>
        </p:nvSpPr>
        <p:spPr>
          <a:xfrm>
            <a:off x="232640" y="1142599"/>
            <a:ext cx="501120" cy="5051723"/>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7</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8</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9</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10</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13</a:t>
            </a:r>
          </a:p>
          <a:p>
            <a:pPr algn="r">
              <a:lnSpc>
                <a:spcPct val="100000"/>
              </a:lnSpc>
            </a:pPr>
            <a:r>
              <a:rPr lang="en-IN" sz="2000" b="1" spc="-1" dirty="0">
                <a:solidFill>
                  <a:srgbClr val="585858"/>
                </a:solidFill>
                <a:latin typeface="Consolas"/>
                <a:ea typeface="DejaVu Sans"/>
              </a:rPr>
              <a:t>14</a:t>
            </a:r>
          </a:p>
          <a:p>
            <a:pPr algn="r">
              <a:lnSpc>
                <a:spcPct val="100000"/>
              </a:lnSpc>
            </a:pPr>
            <a:r>
              <a:rPr lang="en-IN" sz="2000" b="1" strike="noStrike" spc="-1" dirty="0">
                <a:solidFill>
                  <a:srgbClr val="585858"/>
                </a:solidFill>
                <a:latin typeface="Consolas"/>
                <a:ea typeface="DejaVu Sans"/>
              </a:rPr>
              <a:t>15</a:t>
            </a:r>
          </a:p>
          <a:p>
            <a:pPr algn="r">
              <a:lnSpc>
                <a:spcPct val="100000"/>
              </a:lnSpc>
            </a:pPr>
            <a:r>
              <a:rPr lang="en-IN" sz="2000" b="1" spc="-1" dirty="0">
                <a:solidFill>
                  <a:srgbClr val="585858"/>
                </a:solidFill>
                <a:latin typeface="Consolas"/>
                <a:ea typeface="DejaVu Sans"/>
              </a:rPr>
              <a:t>16</a:t>
            </a:r>
            <a:endParaRPr lang="en-IN" sz="2000" b="0" strike="noStrike" spc="-1" dirty="0">
              <a:latin typeface="Arial"/>
            </a:endParaRPr>
          </a:p>
        </p:txBody>
      </p:sp>
      <p:sp>
        <p:nvSpPr>
          <p:cNvPr id="9" name="CustomShape 5"/>
          <p:cNvSpPr/>
          <p:nvPr/>
        </p:nvSpPr>
        <p:spPr>
          <a:xfrm>
            <a:off x="232640" y="813560"/>
            <a:ext cx="197640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a:solidFill>
                  <a:srgbClr val="FFFFFF"/>
                </a:solidFill>
                <a:latin typeface="Roboto Condensed"/>
                <a:ea typeface="DejaVu Sans"/>
              </a:rPr>
              <a:t>Relay</a:t>
            </a:r>
            <a:r>
              <a:rPr lang="en-IN" sz="1600" b="0" strike="noStrike" spc="-1" dirty="0" err="1">
                <a:solidFill>
                  <a:srgbClr val="FFFFFF"/>
                </a:solidFill>
                <a:latin typeface="Roboto Condensed"/>
                <a:ea typeface="DejaVu Sans"/>
              </a:rPr>
              <a:t>.ino</a:t>
            </a:r>
            <a:endParaRPr lang="en-IN" sz="1600" b="0" strike="noStrike" spc="-1" dirty="0">
              <a:latin typeface="Arial"/>
            </a:endParaRPr>
          </a:p>
        </p:txBody>
      </p:sp>
    </p:spTree>
    <p:extLst>
      <p:ext uri="{BB962C8B-B14F-4D97-AF65-F5344CB8AC3E}">
        <p14:creationId xmlns:p14="http://schemas.microsoft.com/office/powerpoint/2010/main" val="2691669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additive="repl">
                                        <p:cTn id="7" dur="500"/>
                                        <p:tgtEl>
                                          <p:spTgt spid="7"/>
                                        </p:tgtEl>
                                      </p:cBhvr>
                                    </p:animEffect>
                                  </p:childTnLst>
                                </p:cTn>
                              </p:par>
                              <p:par>
                                <p:cTn id="8" presetID="10" presetClass="entr"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additive="repl">
                                        <p:cTn id="10" dur="500"/>
                                        <p:tgtEl>
                                          <p:spTgt spid="9"/>
                                        </p:tgtEl>
                                      </p:cBhvr>
                                    </p:animEffect>
                                  </p:childTnLst>
                                </p:cTn>
                              </p:par>
                              <p:par>
                                <p:cTn id="11" presetID="10"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additive="repl">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Applications of Relay</a:t>
            </a:r>
          </a:p>
        </p:txBody>
      </p:sp>
      <p:sp>
        <p:nvSpPr>
          <p:cNvPr id="3" name="Content Placeholder 2"/>
          <p:cNvSpPr>
            <a:spLocks noGrp="1"/>
          </p:cNvSpPr>
          <p:nvPr>
            <p:ph idx="1"/>
          </p:nvPr>
        </p:nvSpPr>
        <p:spPr/>
        <p:txBody>
          <a:bodyPr/>
          <a:lstStyle/>
          <a:p>
            <a:r>
              <a:rPr lang="en-US" sz="2800" dirty="0"/>
              <a:t>Commonly used in switching circuits.</a:t>
            </a:r>
          </a:p>
          <a:p>
            <a:r>
              <a:rPr lang="en-US" sz="2800" dirty="0"/>
              <a:t>For Home Automation projects to switch AC loads</a:t>
            </a:r>
          </a:p>
          <a:p>
            <a:r>
              <a:rPr lang="en-US" sz="2800" dirty="0"/>
              <a:t>To Control (On/Off) Heavy loads at a pre-determined time/condition</a:t>
            </a:r>
          </a:p>
          <a:p>
            <a:r>
              <a:rPr lang="en-US" sz="2800" dirty="0"/>
              <a:t>Used in safety circuits to disconnect the load from supply in event of failure</a:t>
            </a:r>
          </a:p>
          <a:p>
            <a:r>
              <a:rPr lang="en-US" sz="2800" dirty="0"/>
              <a:t>Used in Automobiles electronics for controlling indicators glass motors etc</a:t>
            </a:r>
            <a:r>
              <a:rPr lang="en-US" dirty="0"/>
              <a:t>.</a:t>
            </a:r>
          </a:p>
        </p:txBody>
      </p:sp>
      <p:pic>
        <p:nvPicPr>
          <p:cNvPr id="4" name="Picture 3"/>
          <p:cNvPicPr>
            <a:picLocks noChangeAspect="1"/>
          </p:cNvPicPr>
          <p:nvPr/>
        </p:nvPicPr>
        <p:blipFill>
          <a:blip r:embed="rId2"/>
          <a:stretch>
            <a:fillRect/>
          </a:stretch>
        </p:blipFill>
        <p:spPr>
          <a:xfrm>
            <a:off x="3583327" y="3671426"/>
            <a:ext cx="5025345" cy="2791858"/>
          </a:xfrm>
          <a:prstGeom prst="rect">
            <a:avLst/>
          </a:prstGeom>
        </p:spPr>
      </p:pic>
    </p:spTree>
    <p:extLst>
      <p:ext uri="{BB962C8B-B14F-4D97-AF65-F5344CB8AC3E}">
        <p14:creationId xmlns:p14="http://schemas.microsoft.com/office/powerpoint/2010/main" val="18129539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Servo?</a:t>
            </a:r>
          </a:p>
        </p:txBody>
      </p:sp>
      <p:sp>
        <p:nvSpPr>
          <p:cNvPr id="3" name="Content Placeholder 2"/>
          <p:cNvSpPr>
            <a:spLocks noGrp="1"/>
          </p:cNvSpPr>
          <p:nvPr>
            <p:ph idx="1"/>
          </p:nvPr>
        </p:nvSpPr>
        <p:spPr/>
        <p:txBody>
          <a:bodyPr/>
          <a:lstStyle/>
          <a:p>
            <a:pPr marL="457920" indent="-457200">
              <a:spcBef>
                <a:spcPts val="1001"/>
              </a:spcBef>
              <a:buClr>
                <a:srgbClr val="B84742"/>
              </a:buClr>
              <a:buFont typeface="Wingdings" panose="05000000000000000000" pitchFamily="2" charset="2"/>
              <a:buChar char="q"/>
            </a:pPr>
            <a:r>
              <a:rPr lang="en-US" sz="2800" b="1" spc="-1" dirty="0">
                <a:solidFill>
                  <a:srgbClr val="B84742"/>
                </a:solidFill>
                <a:latin typeface="Roboto Condensed"/>
              </a:rPr>
              <a:t>Servo</a:t>
            </a:r>
            <a:r>
              <a:rPr lang="en-US" dirty="0"/>
              <a:t> is a general term for a </a:t>
            </a:r>
            <a:r>
              <a:rPr lang="en-US" sz="2800" b="1" spc="-1" dirty="0">
                <a:solidFill>
                  <a:srgbClr val="B84742"/>
                </a:solidFill>
                <a:latin typeface="Roboto Condensed"/>
              </a:rPr>
              <a:t>closed loop control system.</a:t>
            </a:r>
          </a:p>
          <a:p>
            <a:r>
              <a:rPr lang="en-US" dirty="0"/>
              <a:t>A closed loop system uses the feedback signal to adjust the speed and direction of the motor to achieve the desired result.</a:t>
            </a:r>
          </a:p>
          <a:p>
            <a:pPr marL="0" indent="0">
              <a:buNone/>
            </a:pPr>
            <a:endParaRPr lang="en-US" dirty="0"/>
          </a:p>
        </p:txBody>
      </p:sp>
      <p:pic>
        <p:nvPicPr>
          <p:cNvPr id="6" name="Picture 5"/>
          <p:cNvPicPr>
            <a:picLocks noChangeAspect="1"/>
          </p:cNvPicPr>
          <p:nvPr/>
        </p:nvPicPr>
        <p:blipFill>
          <a:blip r:embed="rId2"/>
          <a:stretch>
            <a:fillRect/>
          </a:stretch>
        </p:blipFill>
        <p:spPr>
          <a:xfrm>
            <a:off x="1417557" y="3314700"/>
            <a:ext cx="7993143" cy="2871788"/>
          </a:xfrm>
          <a:prstGeom prst="rect">
            <a:avLst/>
          </a:prstGeom>
        </p:spPr>
      </p:pic>
      <p:sp>
        <p:nvSpPr>
          <p:cNvPr id="7" name="Rectangle 6"/>
          <p:cNvSpPr/>
          <p:nvPr/>
        </p:nvSpPr>
        <p:spPr>
          <a:xfrm>
            <a:off x="4543426" y="2300288"/>
            <a:ext cx="5214938" cy="41582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259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Servo Motor</a:t>
            </a:r>
          </a:p>
        </p:txBody>
      </p:sp>
      <p:sp>
        <p:nvSpPr>
          <p:cNvPr id="3" name="Content Placeholder 2"/>
          <p:cNvSpPr>
            <a:spLocks noGrp="1"/>
          </p:cNvSpPr>
          <p:nvPr>
            <p:ph idx="1"/>
          </p:nvPr>
        </p:nvSpPr>
        <p:spPr/>
        <p:txBody>
          <a:bodyPr/>
          <a:lstStyle/>
          <a:p>
            <a:pPr marL="457920" indent="-457200">
              <a:spcBef>
                <a:spcPts val="1001"/>
              </a:spcBef>
              <a:buClr>
                <a:srgbClr val="B84742"/>
              </a:buClr>
              <a:buFont typeface="Wingdings" panose="05000000000000000000" pitchFamily="2" charset="2"/>
              <a:buChar char="q"/>
            </a:pPr>
            <a:r>
              <a:rPr lang="en-US" sz="2800" b="1" spc="-1" dirty="0">
                <a:solidFill>
                  <a:srgbClr val="B84742"/>
                </a:solidFill>
                <a:latin typeface="Roboto Condensed"/>
              </a:rPr>
              <a:t>A servo motor is an example of an actuator. </a:t>
            </a:r>
          </a:p>
          <a:p>
            <a:r>
              <a:rPr lang="en-US" dirty="0"/>
              <a:t>They are linear or rotatory actuators, can move to a given specified angular or linear position.</a:t>
            </a:r>
          </a:p>
          <a:p>
            <a:r>
              <a:rPr lang="en-US" dirty="0"/>
              <a:t>We can use servo motors for IoT applications and make the motor rotate to 90 degrees, 180 degrees, etc., as per our need.</a:t>
            </a:r>
          </a:p>
          <a:p>
            <a:r>
              <a:rPr lang="en-US" dirty="0"/>
              <a:t>A servomotor is </a:t>
            </a:r>
            <a:r>
              <a:rPr lang="en-US" sz="2800" b="1" spc="-1" dirty="0">
                <a:solidFill>
                  <a:srgbClr val="B84742"/>
                </a:solidFill>
                <a:latin typeface="Roboto Condensed"/>
              </a:rPr>
              <a:t>a closed-loop servomechanism </a:t>
            </a:r>
            <a:r>
              <a:rPr lang="en-US" dirty="0"/>
              <a:t>that uses </a:t>
            </a:r>
            <a:r>
              <a:rPr lang="en-US" sz="2800" b="1" spc="-1" dirty="0">
                <a:solidFill>
                  <a:srgbClr val="B84742"/>
                </a:solidFill>
                <a:latin typeface="Roboto Condensed"/>
              </a:rPr>
              <a:t>position feedback </a:t>
            </a:r>
            <a:r>
              <a:rPr lang="en-US" dirty="0"/>
              <a:t>to control its motion and final position. </a:t>
            </a:r>
          </a:p>
          <a:p>
            <a:r>
              <a:rPr lang="en-US" dirty="0"/>
              <a:t>The input to its control is a signal (either analogue or digital) representing the position commanded for the output shaft. </a:t>
            </a:r>
          </a:p>
          <a:p>
            <a:pPr marL="0" indent="0">
              <a:buNone/>
            </a:pPr>
            <a:endParaRPr lang="en-US" dirty="0"/>
          </a:p>
        </p:txBody>
      </p:sp>
      <p:pic>
        <p:nvPicPr>
          <p:cNvPr id="5" name="Picture 4"/>
          <p:cNvPicPr>
            <a:picLocks noChangeAspect="1"/>
          </p:cNvPicPr>
          <p:nvPr/>
        </p:nvPicPr>
        <p:blipFill rotWithShape="1">
          <a:blip r:embed="rId2"/>
          <a:srcRect l="2100" t="22400" r="-500" b="33300"/>
          <a:stretch/>
        </p:blipFill>
        <p:spPr>
          <a:xfrm>
            <a:off x="4219575" y="4348763"/>
            <a:ext cx="4686300" cy="2109788"/>
          </a:xfrm>
          <a:prstGeom prst="rect">
            <a:avLst/>
          </a:prstGeom>
        </p:spPr>
      </p:pic>
    </p:spTree>
    <p:extLst>
      <p:ext uri="{BB962C8B-B14F-4D97-AF65-F5344CB8AC3E}">
        <p14:creationId xmlns:p14="http://schemas.microsoft.com/office/powerpoint/2010/main" val="1720386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Servo Motor Working</a:t>
            </a:r>
          </a:p>
        </p:txBody>
      </p:sp>
      <p:pic>
        <p:nvPicPr>
          <p:cNvPr id="5" name="Content Placeholder 4"/>
          <p:cNvPicPr>
            <a:picLocks noGrp="1" noChangeAspect="1"/>
          </p:cNvPicPr>
          <p:nvPr>
            <p:ph idx="1"/>
          </p:nvPr>
        </p:nvPicPr>
        <p:blipFill>
          <a:blip r:embed="rId2"/>
          <a:stretch>
            <a:fillRect/>
          </a:stretch>
        </p:blipFill>
        <p:spPr>
          <a:xfrm>
            <a:off x="2175101" y="2670628"/>
            <a:ext cx="7332018" cy="3497943"/>
          </a:xfrm>
          <a:prstGeom prst="rect">
            <a:avLst/>
          </a:prstGeom>
        </p:spPr>
      </p:pic>
      <p:sp>
        <p:nvSpPr>
          <p:cNvPr id="6" name="TextBox 5"/>
          <p:cNvSpPr txBox="1"/>
          <p:nvPr/>
        </p:nvSpPr>
        <p:spPr>
          <a:xfrm>
            <a:off x="161244" y="1064720"/>
            <a:ext cx="10260013" cy="885371"/>
          </a:xfrm>
          <a:prstGeom prst="rect">
            <a:avLst/>
          </a:prstGeom>
          <a:noFill/>
        </p:spPr>
        <p:txBody>
          <a:bodyPr wrap="square" rtlCol="0">
            <a:spAutoFit/>
          </a:bodyPr>
          <a:lstStyle/>
          <a:p>
            <a:pPr marL="342900" indent="-342900" algn="just">
              <a:lnSpc>
                <a:spcPct val="90000"/>
              </a:lnSpc>
              <a:spcBef>
                <a:spcPts val="1000"/>
              </a:spcBef>
              <a:buClr>
                <a:schemeClr val="accent6"/>
              </a:buClr>
              <a:buFont typeface="Wingdings" panose="05000000000000000000" pitchFamily="2" charset="2"/>
              <a:buChar char="§"/>
            </a:pPr>
            <a:r>
              <a:rPr lang="en-US" sz="2400" dirty="0"/>
              <a:t>This signal generation will be taken care of by </a:t>
            </a:r>
            <a:r>
              <a:rPr lang="en-US" sz="2400" dirty="0" err="1"/>
              <a:t>Arduino's</a:t>
            </a:r>
            <a:r>
              <a:rPr lang="en-US" sz="2400" dirty="0"/>
              <a:t> servo library.</a:t>
            </a:r>
          </a:p>
          <a:p>
            <a:pPr marL="342900" indent="-342900" algn="just">
              <a:lnSpc>
                <a:spcPct val="90000"/>
              </a:lnSpc>
              <a:spcBef>
                <a:spcPts val="1000"/>
              </a:spcBef>
              <a:buClr>
                <a:schemeClr val="accent6"/>
              </a:buClr>
              <a:buFont typeface="Wingdings" panose="05000000000000000000" pitchFamily="2" charset="2"/>
              <a:buChar char="§"/>
            </a:pPr>
            <a:r>
              <a:rPr lang="en-US" sz="2400" dirty="0"/>
              <a:t>All we have to do is use the servo library.</a:t>
            </a:r>
          </a:p>
        </p:txBody>
      </p:sp>
    </p:spTree>
    <p:extLst>
      <p:ext uri="{BB962C8B-B14F-4D97-AF65-F5344CB8AC3E}">
        <p14:creationId xmlns:p14="http://schemas.microsoft.com/office/powerpoint/2010/main" val="300060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Servo Motor with Arduino</a:t>
            </a:r>
          </a:p>
        </p:txBody>
      </p:sp>
      <p:pic>
        <p:nvPicPr>
          <p:cNvPr id="8" name="Content Placeholder 7"/>
          <p:cNvPicPr>
            <a:picLocks noGrp="1" noChangeAspect="1"/>
          </p:cNvPicPr>
          <p:nvPr>
            <p:ph idx="1"/>
          </p:nvPr>
        </p:nvPicPr>
        <p:blipFill>
          <a:blip r:embed="rId2"/>
          <a:stretch>
            <a:fillRect/>
          </a:stretch>
        </p:blipFill>
        <p:spPr>
          <a:xfrm>
            <a:off x="303213" y="1131887"/>
            <a:ext cx="7086600" cy="4886325"/>
          </a:xfrm>
          <a:prstGeom prst="rect">
            <a:avLst/>
          </a:prstGeom>
        </p:spPr>
      </p:pic>
      <p:pic>
        <p:nvPicPr>
          <p:cNvPr id="10" name="Content Placeholder 3"/>
          <p:cNvPicPr>
            <a:picLocks noChangeAspect="1"/>
          </p:cNvPicPr>
          <p:nvPr/>
        </p:nvPicPr>
        <p:blipFill>
          <a:blip r:embed="rId3"/>
          <a:stretch>
            <a:fillRect/>
          </a:stretch>
        </p:blipFill>
        <p:spPr>
          <a:xfrm>
            <a:off x="7946498" y="1585912"/>
            <a:ext cx="3543300" cy="2657475"/>
          </a:xfrm>
          <a:prstGeom prst="rect">
            <a:avLst/>
          </a:prstGeom>
        </p:spPr>
      </p:pic>
    </p:spTree>
    <p:extLst>
      <p:ext uri="{BB962C8B-B14F-4D97-AF65-F5344CB8AC3E}">
        <p14:creationId xmlns:p14="http://schemas.microsoft.com/office/powerpoint/2010/main" val="379006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Servo Motor with Arduino</a:t>
            </a:r>
          </a:p>
        </p:txBody>
      </p:sp>
      <p:pic>
        <p:nvPicPr>
          <p:cNvPr id="5" name="Content Placeholder 4"/>
          <p:cNvPicPr>
            <a:picLocks noGrp="1" noChangeAspect="1"/>
          </p:cNvPicPr>
          <p:nvPr>
            <p:ph idx="1"/>
          </p:nvPr>
        </p:nvPicPr>
        <p:blipFill>
          <a:blip r:embed="rId2"/>
          <a:stretch>
            <a:fillRect/>
          </a:stretch>
        </p:blipFill>
        <p:spPr>
          <a:xfrm>
            <a:off x="174626" y="711201"/>
            <a:ext cx="3400425" cy="4086225"/>
          </a:xfrm>
          <a:prstGeom prst="rect">
            <a:avLst/>
          </a:prstGeom>
        </p:spPr>
      </p:pic>
      <p:pic>
        <p:nvPicPr>
          <p:cNvPr id="6" name="Picture 5"/>
          <p:cNvPicPr>
            <a:picLocks noChangeAspect="1"/>
          </p:cNvPicPr>
          <p:nvPr/>
        </p:nvPicPr>
        <p:blipFill>
          <a:blip r:embed="rId3"/>
          <a:stretch>
            <a:fillRect/>
          </a:stretch>
        </p:blipFill>
        <p:spPr>
          <a:xfrm>
            <a:off x="717550" y="4797426"/>
            <a:ext cx="4600575" cy="1771650"/>
          </a:xfrm>
          <a:prstGeom prst="rect">
            <a:avLst/>
          </a:prstGeom>
        </p:spPr>
      </p:pic>
      <p:pic>
        <p:nvPicPr>
          <p:cNvPr id="9" name="Picture 8"/>
          <p:cNvPicPr>
            <a:picLocks noChangeAspect="1"/>
          </p:cNvPicPr>
          <p:nvPr/>
        </p:nvPicPr>
        <p:blipFill rotWithShape="1">
          <a:blip r:embed="rId4">
            <a:clrChange>
              <a:clrFrom>
                <a:srgbClr val="FFFFFF"/>
              </a:clrFrom>
              <a:clrTo>
                <a:srgbClr val="FFFFFF">
                  <a:alpha val="0"/>
                </a:srgbClr>
              </a:clrTo>
            </a:clrChange>
          </a:blip>
          <a:srcRect b="17457"/>
          <a:stretch/>
        </p:blipFill>
        <p:spPr>
          <a:xfrm>
            <a:off x="4787900" y="966789"/>
            <a:ext cx="6974099" cy="4727575"/>
          </a:xfrm>
          <a:prstGeom prst="rect">
            <a:avLst/>
          </a:prstGeom>
        </p:spPr>
      </p:pic>
    </p:spTree>
    <p:extLst>
      <p:ext uri="{BB962C8B-B14F-4D97-AF65-F5344CB8AC3E}">
        <p14:creationId xmlns:p14="http://schemas.microsoft.com/office/powerpoint/2010/main" val="182994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Servo with Arduino</a:t>
            </a:r>
          </a:p>
        </p:txBody>
      </p:sp>
      <p:sp>
        <p:nvSpPr>
          <p:cNvPr id="3" name="Content Placeholder 2"/>
          <p:cNvSpPr>
            <a:spLocks noGrp="1"/>
          </p:cNvSpPr>
          <p:nvPr>
            <p:ph idx="1"/>
          </p:nvPr>
        </p:nvSpPr>
        <p:spPr>
          <a:xfrm>
            <a:off x="266116" y="834869"/>
            <a:ext cx="11659767" cy="5595107"/>
          </a:xfrm>
        </p:spPr>
        <p:txBody>
          <a:bodyPr/>
          <a:lstStyle/>
          <a:p>
            <a:r>
              <a:rPr lang="en-US" dirty="0"/>
              <a:t>There is a </a:t>
            </a:r>
            <a:r>
              <a:rPr lang="en-US" sz="2800" b="1" spc="-1" dirty="0">
                <a:solidFill>
                  <a:srgbClr val="B84742"/>
                </a:solidFill>
                <a:latin typeface="Roboto Condensed"/>
              </a:rPr>
              <a:t>Servo library</a:t>
            </a:r>
            <a:r>
              <a:rPr lang="en-US" dirty="0"/>
              <a:t>, which allows Arduino boards to control a variety of servo motors.</a:t>
            </a:r>
          </a:p>
          <a:p>
            <a:r>
              <a:rPr lang="en-US" dirty="0"/>
              <a:t>This library can control a great number of servos. </a:t>
            </a:r>
          </a:p>
          <a:p>
            <a:r>
              <a:rPr lang="en-US" dirty="0"/>
              <a:t>It makes careful use of timers: the library can control 12 servos using only 1 timer.</a:t>
            </a:r>
          </a:p>
          <a:p>
            <a:pPr lvl="1"/>
            <a:r>
              <a:rPr lang="en-US" dirty="0"/>
              <a:t> On the Arduino Due you can control up to 60 servos.</a:t>
            </a:r>
          </a:p>
          <a:p>
            <a:pPr marL="457920" indent="-457200">
              <a:spcBef>
                <a:spcPts val="1001"/>
              </a:spcBef>
              <a:buClr>
                <a:srgbClr val="B84742"/>
              </a:buClr>
            </a:pPr>
            <a:r>
              <a:rPr lang="en-US" sz="2800" b="1" spc="-1" dirty="0">
                <a:solidFill>
                  <a:srgbClr val="B84742"/>
                </a:solidFill>
                <a:latin typeface="Roboto Condensed"/>
              </a:rPr>
              <a:t>Methods</a:t>
            </a:r>
          </a:p>
          <a:p>
            <a:pPr marL="457200" indent="-457200">
              <a:buFont typeface="+mj-lt"/>
              <a:buAutoNum type="arabicPeriod"/>
            </a:pPr>
            <a:r>
              <a:rPr lang="en-US" dirty="0">
                <a:hlinkClick r:id="rId2"/>
              </a:rPr>
              <a:t>attach()</a:t>
            </a:r>
            <a:r>
              <a:rPr lang="en-US" dirty="0"/>
              <a:t>// attach pin to servo variable</a:t>
            </a:r>
          </a:p>
          <a:p>
            <a:pPr marL="457200" indent="-457200">
              <a:buFont typeface="+mj-lt"/>
              <a:buAutoNum type="arabicPeriod"/>
            </a:pPr>
            <a:r>
              <a:rPr lang="en-US" dirty="0">
                <a:hlinkClick r:id="rId3"/>
              </a:rPr>
              <a:t>write()</a:t>
            </a:r>
            <a:r>
              <a:rPr lang="en-US" dirty="0"/>
              <a:t>//write value to the servo motor variable for angle</a:t>
            </a:r>
          </a:p>
          <a:p>
            <a:pPr marL="457200" indent="-457200">
              <a:buFont typeface="+mj-lt"/>
              <a:buAutoNum type="arabicPeriod"/>
            </a:pPr>
            <a:r>
              <a:rPr lang="en-US" dirty="0">
                <a:hlinkClick r:id="rId4"/>
              </a:rPr>
              <a:t>read()</a:t>
            </a:r>
            <a:r>
              <a:rPr lang="en-US" dirty="0"/>
              <a:t>//read the last write(); means current angle</a:t>
            </a:r>
          </a:p>
          <a:p>
            <a:pPr marL="457200" indent="-457200">
              <a:buFont typeface="+mj-lt"/>
              <a:buAutoNum type="arabicPeriod"/>
            </a:pPr>
            <a:r>
              <a:rPr lang="en-US" dirty="0">
                <a:hlinkClick r:id="rId5"/>
              </a:rPr>
              <a:t>attached()</a:t>
            </a:r>
            <a:r>
              <a:rPr lang="en-US" dirty="0"/>
              <a:t>//attach servo variable to the particular pin </a:t>
            </a:r>
          </a:p>
          <a:p>
            <a:pPr marL="457200" lvl="1" indent="0">
              <a:buNone/>
            </a:pPr>
            <a:r>
              <a:rPr lang="en-US" dirty="0"/>
              <a:t>(Note: Arduino 0016 and earlier, the Servo library supports servos on only two pins: 9 and 10.)</a:t>
            </a:r>
          </a:p>
          <a:p>
            <a:pPr marL="457200" indent="-457200">
              <a:buFont typeface="+mj-lt"/>
              <a:buAutoNum type="arabicPeriod"/>
            </a:pPr>
            <a:r>
              <a:rPr lang="en-US" dirty="0">
                <a:hlinkClick r:id="rId6"/>
              </a:rPr>
              <a:t>detach()</a:t>
            </a:r>
            <a:r>
              <a:rPr lang="en-US" dirty="0"/>
              <a:t> </a:t>
            </a:r>
            <a:r>
              <a:rPr lang="en-US" dirty="0" smtClean="0"/>
              <a:t>//</a:t>
            </a:r>
            <a:r>
              <a:rPr lang="en-US" dirty="0"/>
              <a:t>If all Servo variables are detached, then pins 9 and 10 can be used for PWM output with analogWrite().</a:t>
            </a:r>
          </a:p>
          <a:p>
            <a:pPr>
              <a:buFont typeface="Arial" panose="020B0604020202020204" pitchFamily="34" charset="0"/>
              <a:buChar char="•"/>
            </a:pPr>
            <a:endParaRPr lang="en-US" dirty="0"/>
          </a:p>
          <a:p>
            <a:pPr marL="0" indent="0">
              <a:buNone/>
            </a:pPr>
            <a:endParaRPr lang="en-US" dirty="0"/>
          </a:p>
        </p:txBody>
      </p:sp>
    </p:spTree>
    <p:extLst>
      <p:ext uri="{BB962C8B-B14F-4D97-AF65-F5344CB8AC3E}">
        <p14:creationId xmlns:p14="http://schemas.microsoft.com/office/powerpoint/2010/main" val="147125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Effect transition="in" filter="fade">
                                      <p:cBhvr>
                                        <p:cTn id="43" dur="500"/>
                                        <p:tgtEl>
                                          <p:spTgt spid="3">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fade">
                                      <p:cBhvr>
                                        <p:cTn id="48" dur="500"/>
                                        <p:tgtEl>
                                          <p:spTgt spid="3">
                                            <p:txEl>
                                              <p:pRg st="8" end="8"/>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Effect transition="in" filter="fade">
                                      <p:cBhvr>
                                        <p:cTn id="51" dur="500"/>
                                        <p:tgtEl>
                                          <p:spTgt spid="3">
                                            <p:txEl>
                                              <p:pRg st="9" end="9"/>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10" end="10"/>
                                            </p:txEl>
                                          </p:spTgt>
                                        </p:tgtEl>
                                        <p:attrNameLst>
                                          <p:attrName>style.visibility</p:attrName>
                                        </p:attrNameLst>
                                      </p:cBhvr>
                                      <p:to>
                                        <p:strVal val="visible"/>
                                      </p:to>
                                    </p:set>
                                    <p:animEffect transition="in" filter="fade">
                                      <p:cBhvr>
                                        <p:cTn id="5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Actuators</a:t>
            </a:r>
            <a:endParaRPr lang="en-IN" dirty="0"/>
          </a:p>
        </p:txBody>
      </p:sp>
      <p:graphicFrame>
        <p:nvGraphicFramePr>
          <p:cNvPr id="4" name="Content Placeholder 3"/>
          <p:cNvGraphicFramePr>
            <a:graphicFrameLocks noGrp="1"/>
          </p:cNvGraphicFramePr>
          <p:nvPr>
            <p:ph idx="1"/>
            <p:extLst/>
          </p:nvPr>
        </p:nvGraphicFramePr>
        <p:xfrm>
          <a:off x="131763" y="876301"/>
          <a:ext cx="11334523" cy="50019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922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05F64EAD-603A-4E32-B94E-0C910456237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4522FFAE-84B1-456D-8035-1B4CD02A368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B891F615-B05F-4888-A1AD-494CBCDC487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F6398A67-A172-4E1C-966D-6961A96BEDA0}"/>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87F87D1A-F29B-40F2-8F4A-16A8FD0C14EC}"/>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DE6FEF85-CFEA-4EC2-B32A-69A5539EEB86}"/>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graphicEl>
                                              <a:dgm id="{2DA43570-7524-47BD-A67B-19CA5A20E5C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12A9611B-1B8B-4071-A570-49A7A28D48BA}"/>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4874200B-C25D-4C3C-9F5A-C6EBE16BD51F}"/>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graphicEl>
                                              <a:dgm id="{BEC33777-8DE3-4BB8-8AF1-C17D92D94FD9}"/>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graphicEl>
                                              <a:dgm id="{820B9FA5-474B-450E-904C-4F800E473290}"/>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graphicEl>
                                              <a:dgm id="{8C3FA168-D71B-4D3E-8DA8-4EA5DC306EA5}"/>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graphicEl>
                                              <a:dgm id="{1BCD2223-C56C-45D1-A937-5225F724A6E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Servo Methods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76173932"/>
              </p:ext>
            </p:extLst>
          </p:nvPr>
        </p:nvGraphicFramePr>
        <p:xfrm>
          <a:off x="131763" y="863600"/>
          <a:ext cx="11658600" cy="4595368"/>
        </p:xfrm>
        <a:graphic>
          <a:graphicData uri="http://schemas.openxmlformats.org/drawingml/2006/table">
            <a:tbl>
              <a:tblPr firstRow="1" bandRow="1">
                <a:tableStyleId>{5C22544A-7EE6-4342-B048-85BDC9FD1C3A}</a:tableStyleId>
              </a:tblPr>
              <a:tblGrid>
                <a:gridCol w="2331720">
                  <a:extLst>
                    <a:ext uri="{9D8B030D-6E8A-4147-A177-3AD203B41FA5}">
                      <a16:colId xmlns:a16="http://schemas.microsoft.com/office/drawing/2014/main" val="20000"/>
                    </a:ext>
                  </a:extLst>
                </a:gridCol>
                <a:gridCol w="2331720">
                  <a:extLst>
                    <a:ext uri="{9D8B030D-6E8A-4147-A177-3AD203B41FA5}">
                      <a16:colId xmlns:a16="http://schemas.microsoft.com/office/drawing/2014/main" val="20001"/>
                    </a:ext>
                  </a:extLst>
                </a:gridCol>
                <a:gridCol w="2331720">
                  <a:extLst>
                    <a:ext uri="{9D8B030D-6E8A-4147-A177-3AD203B41FA5}">
                      <a16:colId xmlns:a16="http://schemas.microsoft.com/office/drawing/2014/main" val="20002"/>
                    </a:ext>
                  </a:extLst>
                </a:gridCol>
                <a:gridCol w="2331720">
                  <a:extLst>
                    <a:ext uri="{9D8B030D-6E8A-4147-A177-3AD203B41FA5}">
                      <a16:colId xmlns:a16="http://schemas.microsoft.com/office/drawing/2014/main" val="20003"/>
                    </a:ext>
                  </a:extLst>
                </a:gridCol>
                <a:gridCol w="2331720">
                  <a:extLst>
                    <a:ext uri="{9D8B030D-6E8A-4147-A177-3AD203B41FA5}">
                      <a16:colId xmlns:a16="http://schemas.microsoft.com/office/drawing/2014/main" val="20004"/>
                    </a:ext>
                  </a:extLst>
                </a:gridCol>
              </a:tblGrid>
              <a:tr h="370840">
                <a:tc>
                  <a:txBody>
                    <a:bodyPr/>
                    <a:lstStyle/>
                    <a:p>
                      <a:pPr marL="457920" indent="-457200" algn="just" defTabSz="914400" rtl="0" eaLnBrk="1" latinLnBrk="0" hangingPunct="1">
                        <a:lnSpc>
                          <a:spcPct val="90000"/>
                        </a:lnSpc>
                        <a:spcBef>
                          <a:spcPts val="1001"/>
                        </a:spcBef>
                        <a:buClr>
                          <a:srgbClr val="B84742"/>
                        </a:buClr>
                        <a:buFont typeface="Wingdings" panose="05000000000000000000" pitchFamily="2" charset="2"/>
                        <a:buChar char="§"/>
                      </a:pPr>
                      <a:r>
                        <a:rPr lang="en-US" sz="2800" b="1" strike="noStrike" kern="1200" spc="-1" dirty="0">
                          <a:solidFill>
                            <a:schemeClr val="bg1"/>
                          </a:solidFill>
                          <a:latin typeface="Roboto Condensed"/>
                          <a:ea typeface="+mn-ea"/>
                          <a:cs typeface="+mn-cs"/>
                        </a:rPr>
                        <a:t>attach()</a:t>
                      </a:r>
                    </a:p>
                  </a:txBody>
                  <a:tcPr/>
                </a:tc>
                <a:tc>
                  <a:txBody>
                    <a:bodyPr/>
                    <a:lstStyle/>
                    <a:p>
                      <a:pPr marL="457920" indent="-457200" algn="just" defTabSz="914400" rtl="0" eaLnBrk="1" latinLnBrk="0" hangingPunct="1">
                        <a:lnSpc>
                          <a:spcPct val="90000"/>
                        </a:lnSpc>
                        <a:spcBef>
                          <a:spcPts val="1001"/>
                        </a:spcBef>
                        <a:buClr>
                          <a:srgbClr val="B84742"/>
                        </a:buClr>
                        <a:buFont typeface="Wingdings" panose="05000000000000000000" pitchFamily="2" charset="2"/>
                        <a:buChar char="§"/>
                      </a:pPr>
                      <a:r>
                        <a:rPr lang="en-US" sz="2800" b="1" strike="noStrike" kern="1200" spc="-1" dirty="0">
                          <a:solidFill>
                            <a:schemeClr val="bg1"/>
                          </a:solidFill>
                          <a:latin typeface="Roboto Condensed"/>
                          <a:ea typeface="+mn-ea"/>
                          <a:cs typeface="+mn-cs"/>
                        </a:rPr>
                        <a:t>write()</a:t>
                      </a:r>
                    </a:p>
                  </a:txBody>
                  <a:tcPr/>
                </a:tc>
                <a:tc>
                  <a:txBody>
                    <a:bodyPr/>
                    <a:lstStyle/>
                    <a:p>
                      <a:pPr marL="457920" indent="-457200" algn="just" defTabSz="914400" rtl="0" eaLnBrk="1" latinLnBrk="0" hangingPunct="1">
                        <a:lnSpc>
                          <a:spcPct val="90000"/>
                        </a:lnSpc>
                        <a:spcBef>
                          <a:spcPts val="1001"/>
                        </a:spcBef>
                        <a:buClr>
                          <a:srgbClr val="B84742"/>
                        </a:buClr>
                        <a:buFont typeface="Wingdings" panose="05000000000000000000" pitchFamily="2" charset="2"/>
                        <a:buChar char="§"/>
                      </a:pPr>
                      <a:r>
                        <a:rPr lang="en-US" sz="2800" b="1" strike="noStrike" kern="1200" spc="-1" dirty="0">
                          <a:solidFill>
                            <a:schemeClr val="bg1"/>
                          </a:solidFill>
                          <a:latin typeface="Roboto Condensed"/>
                          <a:ea typeface="+mn-ea"/>
                          <a:cs typeface="+mn-cs"/>
                        </a:rPr>
                        <a:t>read()</a:t>
                      </a:r>
                    </a:p>
                  </a:txBody>
                  <a:tcPr/>
                </a:tc>
                <a:tc>
                  <a:txBody>
                    <a:bodyPr/>
                    <a:lstStyle/>
                    <a:p>
                      <a:pPr marL="457920" indent="-457200" algn="just" defTabSz="914400" rtl="0" eaLnBrk="1" latinLnBrk="0" hangingPunct="1">
                        <a:lnSpc>
                          <a:spcPct val="90000"/>
                        </a:lnSpc>
                        <a:spcBef>
                          <a:spcPts val="1001"/>
                        </a:spcBef>
                        <a:buClr>
                          <a:srgbClr val="B84742"/>
                        </a:buClr>
                        <a:buFont typeface="Wingdings" panose="05000000000000000000" pitchFamily="2" charset="2"/>
                        <a:buChar char="§"/>
                      </a:pPr>
                      <a:r>
                        <a:rPr lang="en-US" sz="2800" b="1" strike="noStrike" kern="1200" spc="-1" dirty="0">
                          <a:solidFill>
                            <a:schemeClr val="bg1"/>
                          </a:solidFill>
                          <a:latin typeface="Roboto Condensed"/>
                          <a:ea typeface="+mn-ea"/>
                          <a:cs typeface="+mn-cs"/>
                        </a:rPr>
                        <a:t>attached()</a:t>
                      </a:r>
                    </a:p>
                  </a:txBody>
                  <a:tcPr/>
                </a:tc>
                <a:tc>
                  <a:txBody>
                    <a:bodyPr/>
                    <a:lstStyle/>
                    <a:p>
                      <a:pPr marL="457920" indent="-457200" algn="just" defTabSz="914400" rtl="0" eaLnBrk="1" latinLnBrk="0" hangingPunct="1">
                        <a:lnSpc>
                          <a:spcPct val="90000"/>
                        </a:lnSpc>
                        <a:spcBef>
                          <a:spcPts val="1001"/>
                        </a:spcBef>
                        <a:buClr>
                          <a:srgbClr val="B84742"/>
                        </a:buClr>
                        <a:buFont typeface="Wingdings" panose="05000000000000000000" pitchFamily="2" charset="2"/>
                        <a:buChar char="§"/>
                      </a:pPr>
                      <a:r>
                        <a:rPr lang="en-US" sz="2800" b="1" strike="noStrike" kern="1200" spc="-1" dirty="0">
                          <a:solidFill>
                            <a:schemeClr val="bg1"/>
                          </a:solidFill>
                          <a:latin typeface="Roboto Condensed"/>
                          <a:ea typeface="+mn-ea"/>
                          <a:cs typeface="+mn-cs"/>
                        </a:rPr>
                        <a:t>detach()</a:t>
                      </a:r>
                    </a:p>
                  </a:txBody>
                  <a:tcPr/>
                </a:tc>
                <a:extLst>
                  <a:ext uri="{0D108BD9-81ED-4DB2-BD59-A6C34878D82A}">
                    <a16:rowId xmlns:a16="http://schemas.microsoft.com/office/drawing/2014/main" val="10000"/>
                  </a:ext>
                </a:extLst>
              </a:tr>
              <a:tr h="370840">
                <a:tc>
                  <a:txBody>
                    <a:bodyPr/>
                    <a:lstStyle/>
                    <a:p>
                      <a:pPr marL="285750" indent="-285750">
                        <a:buFont typeface="Arial" panose="020B0604020202020204" pitchFamily="34" charset="0"/>
                        <a:buChar char="•"/>
                      </a:pPr>
                      <a:r>
                        <a:rPr lang="en-US" sz="2000" kern="1200" dirty="0">
                          <a:solidFill>
                            <a:schemeClr val="dk1"/>
                          </a:solidFill>
                          <a:latin typeface="+mn-lt"/>
                          <a:ea typeface="+mn-ea"/>
                          <a:cs typeface="+mn-cs"/>
                        </a:rPr>
                        <a:t>Attach the Servo variable to a pin. </a:t>
                      </a:r>
                    </a:p>
                    <a:p>
                      <a:pPr marL="0" indent="0">
                        <a:buFont typeface="Arial" panose="020B0604020202020204" pitchFamily="34" charset="0"/>
                        <a:buNone/>
                      </a:pPr>
                      <a:endParaRPr lang="en-US" dirty="0"/>
                    </a:p>
                  </a:txBody>
                  <a:tcPr/>
                </a:tc>
                <a:tc>
                  <a:txBody>
                    <a:bodyPr/>
                    <a:lstStyle/>
                    <a:p>
                      <a:pPr marL="285750" indent="-285750">
                        <a:buFont typeface="Arial" panose="020B0604020202020204" pitchFamily="34" charset="0"/>
                        <a:buChar char="•"/>
                      </a:pPr>
                      <a:r>
                        <a:rPr lang="en-US" dirty="0"/>
                        <a:t>Writes a value to the servo, controlling the shaft accordingly. </a:t>
                      </a:r>
                    </a:p>
                    <a:p>
                      <a:pPr marL="285750" indent="-285750">
                        <a:buFont typeface="Arial" panose="020B0604020202020204" pitchFamily="34" charset="0"/>
                        <a:buChar char="•"/>
                      </a:pPr>
                      <a:r>
                        <a:rPr lang="en-US" dirty="0"/>
                        <a:t>On a standard servo, this will set the angle of the shaft (in degrees), moving the shaft to that orientation.</a:t>
                      </a:r>
                    </a:p>
                  </a:txBody>
                  <a:tcPr/>
                </a:tc>
                <a:tc>
                  <a:txBody>
                    <a:bodyPr/>
                    <a:lstStyle/>
                    <a:p>
                      <a:pPr marL="285750" indent="-285750">
                        <a:buFont typeface="Arial" panose="020B0604020202020204" pitchFamily="34" charset="0"/>
                        <a:buChar char="•"/>
                      </a:pPr>
                      <a:r>
                        <a:rPr lang="en-US" sz="1800" kern="1200" dirty="0">
                          <a:solidFill>
                            <a:schemeClr val="dk1"/>
                          </a:solidFill>
                          <a:latin typeface="+mn-lt"/>
                          <a:ea typeface="+mn-ea"/>
                          <a:cs typeface="+mn-cs"/>
                        </a:rPr>
                        <a:t>Read the current angle of the servo (the value passed to the last call to write()).</a:t>
                      </a:r>
                    </a:p>
                  </a:txBody>
                  <a:tcPr/>
                </a:tc>
                <a:tc>
                  <a:txBody>
                    <a:bodyPr/>
                    <a:lstStyle/>
                    <a:p>
                      <a:pPr marL="285750" indent="-285750">
                        <a:buFont typeface="Arial" panose="020B0604020202020204" pitchFamily="34" charset="0"/>
                        <a:buChar char="•"/>
                      </a:pPr>
                      <a:r>
                        <a:rPr lang="en-US" dirty="0"/>
                        <a:t>Check whether the Servo variable is attached to a pin.</a:t>
                      </a:r>
                    </a:p>
                  </a:txBody>
                  <a:tcPr/>
                </a:tc>
                <a:tc>
                  <a:txBody>
                    <a:bodyPr/>
                    <a:lstStyle/>
                    <a:p>
                      <a:pPr marL="285750" indent="-285750">
                        <a:buFont typeface="Arial" panose="020B0604020202020204" pitchFamily="34" charset="0"/>
                        <a:buChar char="•"/>
                      </a:pPr>
                      <a:r>
                        <a:rPr lang="en-US" dirty="0"/>
                        <a:t>Detach the Servo variable from its pin. </a:t>
                      </a:r>
                    </a:p>
                  </a:txBody>
                  <a:tcPr/>
                </a:tc>
                <a:extLst>
                  <a:ext uri="{0D108BD9-81ED-4DB2-BD59-A6C34878D82A}">
                    <a16:rowId xmlns:a16="http://schemas.microsoft.com/office/drawing/2014/main" val="10001"/>
                  </a:ext>
                </a:extLst>
              </a:tr>
              <a:tr h="370840">
                <a:tc>
                  <a:txBody>
                    <a:bodyPr/>
                    <a:lstStyle/>
                    <a:p>
                      <a:pPr marL="285750" indent="-285750">
                        <a:buFont typeface="Arial" panose="020B0604020202020204" pitchFamily="34" charset="0"/>
                        <a:buChar char="•"/>
                      </a:pPr>
                      <a:r>
                        <a:rPr lang="sv-SE" dirty="0">
                          <a:solidFill>
                            <a:srgbClr val="C00000"/>
                          </a:solidFill>
                        </a:rPr>
                        <a:t>Syntax</a:t>
                      </a:r>
                    </a:p>
                    <a:p>
                      <a:pPr marL="285750" indent="-285750">
                        <a:buFont typeface="Arial" panose="020B0604020202020204" pitchFamily="34" charset="0"/>
                        <a:buChar char="•"/>
                      </a:pPr>
                      <a:endParaRPr lang="sv-SE" dirty="0">
                        <a:solidFill>
                          <a:srgbClr val="C00000"/>
                        </a:solidFill>
                      </a:endParaRPr>
                    </a:p>
                    <a:p>
                      <a:pPr marL="285750" indent="-285750">
                        <a:buFont typeface="Wingdings" panose="05000000000000000000" pitchFamily="2" charset="2"/>
                        <a:buChar char="Ø"/>
                      </a:pPr>
                      <a:r>
                        <a:rPr lang="sv-SE" dirty="0">
                          <a:solidFill>
                            <a:srgbClr val="C00000"/>
                          </a:solidFill>
                        </a:rPr>
                        <a:t>servo.attach(pin) </a:t>
                      </a:r>
                    </a:p>
                  </a:txBody>
                  <a:tcPr/>
                </a:tc>
                <a:tc>
                  <a:txBody>
                    <a:bodyPr/>
                    <a:lstStyle/>
                    <a:p>
                      <a:pPr marL="285750" indent="-285750">
                        <a:buFont typeface="Arial" panose="020B0604020202020204" pitchFamily="34" charset="0"/>
                        <a:buChar char="•"/>
                      </a:pPr>
                      <a:r>
                        <a:rPr lang="en-US" dirty="0">
                          <a:solidFill>
                            <a:srgbClr val="C00000"/>
                          </a:solidFill>
                        </a:rPr>
                        <a:t>Syntax</a:t>
                      </a:r>
                    </a:p>
                    <a:p>
                      <a:pPr marL="285750" indent="-285750">
                        <a:buFont typeface="Arial" panose="020B0604020202020204" pitchFamily="34" charset="0"/>
                        <a:buChar char="•"/>
                      </a:pPr>
                      <a:endParaRPr lang="en-US" dirty="0">
                        <a:solidFill>
                          <a:srgbClr val="C00000"/>
                        </a:solidFill>
                      </a:endParaRPr>
                    </a:p>
                    <a:p>
                      <a:pPr marL="285750" indent="-285750">
                        <a:buFont typeface="Wingdings" panose="05000000000000000000" pitchFamily="2" charset="2"/>
                        <a:buChar char="Ø"/>
                      </a:pPr>
                      <a:r>
                        <a:rPr lang="en-US" sz="1800" kern="1200" dirty="0" err="1">
                          <a:solidFill>
                            <a:srgbClr val="C00000"/>
                          </a:solidFill>
                          <a:latin typeface="+mn-lt"/>
                          <a:ea typeface="+mn-ea"/>
                          <a:cs typeface="+mn-cs"/>
                        </a:rPr>
                        <a:t>servo.write</a:t>
                      </a:r>
                      <a:r>
                        <a:rPr lang="en-US" sz="1800" kern="1200" dirty="0">
                          <a:solidFill>
                            <a:srgbClr val="C00000"/>
                          </a:solidFill>
                          <a:latin typeface="+mn-lt"/>
                          <a:ea typeface="+mn-ea"/>
                          <a:cs typeface="+mn-cs"/>
                        </a:rPr>
                        <a:t>(angle)</a:t>
                      </a:r>
                    </a:p>
                  </a:txBody>
                  <a:tcPr/>
                </a:tc>
                <a:tc>
                  <a:txBody>
                    <a:bodyPr/>
                    <a:lstStyle/>
                    <a:p>
                      <a:pPr marL="285750" indent="-285750">
                        <a:buFont typeface="Arial" panose="020B0604020202020204" pitchFamily="34" charset="0"/>
                        <a:buChar char="•"/>
                      </a:pPr>
                      <a:r>
                        <a:rPr lang="en-US" sz="1800" kern="1200" dirty="0">
                          <a:solidFill>
                            <a:srgbClr val="C00000"/>
                          </a:solidFill>
                          <a:latin typeface="+mn-lt"/>
                          <a:ea typeface="+mn-ea"/>
                          <a:cs typeface="+mn-cs"/>
                        </a:rPr>
                        <a:t>Syntax</a:t>
                      </a:r>
                    </a:p>
                    <a:p>
                      <a:pPr marL="285750" indent="-285750">
                        <a:buFont typeface="Arial" panose="020B0604020202020204" pitchFamily="34" charset="0"/>
                        <a:buChar char="•"/>
                      </a:pPr>
                      <a:endParaRPr lang="en-US" sz="1800" kern="1200" dirty="0">
                        <a:solidFill>
                          <a:srgbClr val="C00000"/>
                        </a:solidFill>
                        <a:latin typeface="+mn-lt"/>
                        <a:ea typeface="+mn-ea"/>
                        <a:cs typeface="+mn-cs"/>
                      </a:endParaRPr>
                    </a:p>
                    <a:p>
                      <a:pPr marL="285750" indent="-285750">
                        <a:buFont typeface="Wingdings" panose="05000000000000000000" pitchFamily="2" charset="2"/>
                        <a:buChar char="Ø"/>
                      </a:pPr>
                      <a:r>
                        <a:rPr lang="en-US" sz="1800" kern="1200" dirty="0" err="1">
                          <a:solidFill>
                            <a:srgbClr val="C00000"/>
                          </a:solidFill>
                          <a:latin typeface="+mn-lt"/>
                          <a:ea typeface="+mn-ea"/>
                          <a:cs typeface="+mn-cs"/>
                        </a:rPr>
                        <a:t>servo.read</a:t>
                      </a:r>
                      <a:r>
                        <a:rPr lang="en-US" sz="1800" kern="1200" dirty="0">
                          <a:solidFill>
                            <a:srgbClr val="C00000"/>
                          </a:solidFill>
                          <a:latin typeface="+mn-lt"/>
                          <a:ea typeface="+mn-ea"/>
                          <a:cs typeface="+mn-cs"/>
                        </a:rPr>
                        <a:t>()</a:t>
                      </a:r>
                    </a:p>
                  </a:txBody>
                  <a:tcPr/>
                </a:tc>
                <a:tc>
                  <a:txBody>
                    <a:bodyPr/>
                    <a:lstStyle/>
                    <a:p>
                      <a:pPr marL="285750" indent="-285750">
                        <a:buFont typeface="Arial" panose="020B0604020202020204" pitchFamily="34" charset="0"/>
                        <a:buChar char="•"/>
                      </a:pPr>
                      <a:r>
                        <a:rPr lang="en-US" dirty="0">
                          <a:solidFill>
                            <a:srgbClr val="C00000"/>
                          </a:solidFill>
                        </a:rPr>
                        <a:t>Syntax</a:t>
                      </a:r>
                    </a:p>
                    <a:p>
                      <a:pPr marL="285750" indent="-285750">
                        <a:buFont typeface="Arial" panose="020B0604020202020204" pitchFamily="34" charset="0"/>
                        <a:buChar char="•"/>
                      </a:pPr>
                      <a:endParaRPr lang="en-US" dirty="0">
                        <a:solidFill>
                          <a:srgbClr val="C00000"/>
                        </a:solidFill>
                      </a:endParaRPr>
                    </a:p>
                    <a:p>
                      <a:pPr marL="285750" indent="-285750">
                        <a:buFont typeface="Wingdings" panose="05000000000000000000" pitchFamily="2" charset="2"/>
                        <a:buChar char="Ø"/>
                      </a:pPr>
                      <a:r>
                        <a:rPr lang="en-US" dirty="0" err="1">
                          <a:solidFill>
                            <a:srgbClr val="C00000"/>
                          </a:solidFill>
                        </a:rPr>
                        <a:t>servo.attached</a:t>
                      </a:r>
                      <a:r>
                        <a:rPr lang="en-US" dirty="0">
                          <a:solidFill>
                            <a:srgbClr val="C00000"/>
                          </a:solidFill>
                        </a:rPr>
                        <a:t>()</a:t>
                      </a:r>
                    </a:p>
                  </a:txBody>
                  <a:tcPr/>
                </a:tc>
                <a:tc>
                  <a:txBody>
                    <a:bodyPr/>
                    <a:lstStyle/>
                    <a:p>
                      <a:pPr marL="285750" indent="-285750">
                        <a:buFont typeface="Arial" panose="020B0604020202020204" pitchFamily="34" charset="0"/>
                        <a:buChar char="•"/>
                      </a:pPr>
                      <a:r>
                        <a:rPr lang="en-US" dirty="0">
                          <a:solidFill>
                            <a:srgbClr val="C00000"/>
                          </a:solidFill>
                        </a:rPr>
                        <a:t>Syntax</a:t>
                      </a:r>
                    </a:p>
                    <a:p>
                      <a:pPr marL="285750" indent="-285750">
                        <a:buFont typeface="Arial" panose="020B0604020202020204" pitchFamily="34" charset="0"/>
                        <a:buChar char="•"/>
                      </a:pPr>
                      <a:endParaRPr lang="en-US" dirty="0">
                        <a:solidFill>
                          <a:srgbClr val="C00000"/>
                        </a:solidFill>
                      </a:endParaRPr>
                    </a:p>
                    <a:p>
                      <a:pPr marL="285750" indent="-285750">
                        <a:buFont typeface="Wingdings" panose="05000000000000000000" pitchFamily="2" charset="2"/>
                        <a:buChar char="Ø"/>
                      </a:pPr>
                      <a:r>
                        <a:rPr lang="en-US" dirty="0" err="1">
                          <a:solidFill>
                            <a:srgbClr val="C00000"/>
                          </a:solidFill>
                        </a:rPr>
                        <a:t>servo.detach</a:t>
                      </a:r>
                      <a:r>
                        <a:rPr lang="en-US" dirty="0">
                          <a:solidFill>
                            <a:srgbClr val="C00000"/>
                          </a:solidFill>
                        </a:rPr>
                        <a:t>()</a:t>
                      </a:r>
                    </a:p>
                  </a:txBody>
                  <a:tcPr/>
                </a:tc>
                <a:extLst>
                  <a:ext uri="{0D108BD9-81ED-4DB2-BD59-A6C34878D82A}">
                    <a16:rowId xmlns:a16="http://schemas.microsoft.com/office/drawing/2014/main" val="10002"/>
                  </a:ext>
                </a:extLst>
              </a:tr>
              <a:tr h="370840">
                <a:tc>
                  <a:txBody>
                    <a:bodyPr/>
                    <a:lstStyle/>
                    <a:p>
                      <a:pPr marL="285750" indent="-285750">
                        <a:buFont typeface="Wingdings" panose="05000000000000000000" pitchFamily="2" charset="2"/>
                        <a:buChar char="Ø"/>
                      </a:pPr>
                      <a:endParaRPr lang="sv-SE" dirty="0"/>
                    </a:p>
                  </a:txBody>
                  <a:tcPr/>
                </a:tc>
                <a:tc>
                  <a:txBody>
                    <a:bodyPr/>
                    <a:lstStyle/>
                    <a:p>
                      <a:pPr marL="285750" indent="-285750">
                        <a:buFont typeface="Wingdings" panose="05000000000000000000" pitchFamily="2" charset="2"/>
                        <a:buChar char="Ø"/>
                      </a:pPr>
                      <a:endParaRPr lang="en-US" sz="1800" kern="1200" dirty="0">
                        <a:solidFill>
                          <a:schemeClr val="dk1"/>
                        </a:solidFill>
                        <a:latin typeface="+mn-lt"/>
                        <a:ea typeface="+mn-ea"/>
                        <a:cs typeface="+mn-cs"/>
                      </a:endParaRPr>
                    </a:p>
                  </a:txBody>
                  <a:tcPr/>
                </a:tc>
                <a:tc>
                  <a:txBody>
                    <a:bodyPr/>
                    <a:lstStyle/>
                    <a:p>
                      <a:pPr marL="285750" indent="-285750">
                        <a:buFont typeface="Wingdings" panose="05000000000000000000" pitchFamily="2" charset="2"/>
                        <a:buChar char="Ø"/>
                      </a:pPr>
                      <a:endParaRPr lang="en-US" sz="1800" kern="1200" dirty="0">
                        <a:solidFill>
                          <a:schemeClr val="dk1"/>
                        </a:solidFill>
                        <a:latin typeface="+mn-lt"/>
                        <a:ea typeface="+mn-ea"/>
                        <a:cs typeface="+mn-cs"/>
                      </a:endParaRPr>
                    </a:p>
                  </a:txBody>
                  <a:tcPr/>
                </a:tc>
                <a:tc>
                  <a:txBody>
                    <a:bodyPr/>
                    <a:lstStyle/>
                    <a:p>
                      <a:pPr marL="285750" indent="-285750">
                        <a:buFont typeface="Wingdings" panose="05000000000000000000" pitchFamily="2" charset="2"/>
                        <a:buChar char="Ø"/>
                      </a:pPr>
                      <a:endParaRPr lang="en-US" dirty="0"/>
                    </a:p>
                  </a:txBody>
                  <a:tcPr/>
                </a:tc>
                <a:tc>
                  <a:txBody>
                    <a:bodyPr/>
                    <a:lstStyle/>
                    <a:p>
                      <a:pPr marL="285750" indent="-285750">
                        <a:buFont typeface="Wingdings" panose="05000000000000000000" pitchFamily="2" charset="2"/>
                        <a:buChar char="Ø"/>
                      </a:pPr>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7910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Servo Methods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46957711"/>
              </p:ext>
            </p:extLst>
          </p:nvPr>
        </p:nvGraphicFramePr>
        <p:xfrm>
          <a:off x="0" y="711201"/>
          <a:ext cx="12136438" cy="6200140"/>
        </p:xfrm>
        <a:graphic>
          <a:graphicData uri="http://schemas.openxmlformats.org/drawingml/2006/table">
            <a:tbl>
              <a:tblPr firstRow="1" bandRow="1">
                <a:tableStyleId>{5C22544A-7EE6-4342-B048-85BDC9FD1C3A}</a:tableStyleId>
              </a:tblPr>
              <a:tblGrid>
                <a:gridCol w="2246630">
                  <a:extLst>
                    <a:ext uri="{9D8B030D-6E8A-4147-A177-3AD203B41FA5}">
                      <a16:colId xmlns:a16="http://schemas.microsoft.com/office/drawing/2014/main" val="20000"/>
                    </a:ext>
                  </a:extLst>
                </a:gridCol>
                <a:gridCol w="2557780">
                  <a:extLst>
                    <a:ext uri="{9D8B030D-6E8A-4147-A177-3AD203B41FA5}">
                      <a16:colId xmlns:a16="http://schemas.microsoft.com/office/drawing/2014/main" val="20001"/>
                    </a:ext>
                  </a:extLst>
                </a:gridCol>
                <a:gridCol w="2284730">
                  <a:extLst>
                    <a:ext uri="{9D8B030D-6E8A-4147-A177-3AD203B41FA5}">
                      <a16:colId xmlns:a16="http://schemas.microsoft.com/office/drawing/2014/main" val="20002"/>
                    </a:ext>
                  </a:extLst>
                </a:gridCol>
                <a:gridCol w="2800668">
                  <a:extLst>
                    <a:ext uri="{9D8B030D-6E8A-4147-A177-3AD203B41FA5}">
                      <a16:colId xmlns:a16="http://schemas.microsoft.com/office/drawing/2014/main" val="20003"/>
                    </a:ext>
                  </a:extLst>
                </a:gridCol>
                <a:gridCol w="2246630">
                  <a:extLst>
                    <a:ext uri="{9D8B030D-6E8A-4147-A177-3AD203B41FA5}">
                      <a16:colId xmlns:a16="http://schemas.microsoft.com/office/drawing/2014/main" val="20004"/>
                    </a:ext>
                  </a:extLst>
                </a:gridCol>
              </a:tblGrid>
              <a:tr h="478859">
                <a:tc>
                  <a:txBody>
                    <a:bodyPr/>
                    <a:lstStyle/>
                    <a:p>
                      <a:r>
                        <a:rPr lang="en-US" dirty="0"/>
                        <a:t>attach()</a:t>
                      </a:r>
                    </a:p>
                  </a:txBody>
                  <a:tcPr/>
                </a:tc>
                <a:tc>
                  <a:txBody>
                    <a:bodyPr/>
                    <a:lstStyle/>
                    <a:p>
                      <a:r>
                        <a:rPr lang="en-US" dirty="0"/>
                        <a:t>write()</a:t>
                      </a:r>
                    </a:p>
                  </a:txBody>
                  <a:tcPr/>
                </a:tc>
                <a:tc>
                  <a:txBody>
                    <a:bodyPr/>
                    <a:lstStyle/>
                    <a:p>
                      <a:r>
                        <a:rPr lang="en-US" dirty="0"/>
                        <a:t>read()</a:t>
                      </a:r>
                    </a:p>
                  </a:txBody>
                  <a:tcPr/>
                </a:tc>
                <a:tc>
                  <a:txBody>
                    <a:bodyPr/>
                    <a:lstStyle/>
                    <a:p>
                      <a:r>
                        <a:rPr lang="en-US" dirty="0"/>
                        <a:t>attached()</a:t>
                      </a:r>
                    </a:p>
                  </a:txBody>
                  <a:tcPr/>
                </a:tc>
                <a:tc>
                  <a:txBody>
                    <a:bodyPr/>
                    <a:lstStyle/>
                    <a:p>
                      <a:r>
                        <a:rPr lang="en-US" dirty="0"/>
                        <a:t>detach()</a:t>
                      </a:r>
                    </a:p>
                  </a:txBody>
                  <a:tcPr/>
                </a:tc>
                <a:extLst>
                  <a:ext uri="{0D108BD9-81ED-4DB2-BD59-A6C34878D82A}">
                    <a16:rowId xmlns:a16="http://schemas.microsoft.com/office/drawing/2014/main" val="10000"/>
                  </a:ext>
                </a:extLst>
              </a:tr>
              <a:tr h="1515041">
                <a:tc>
                  <a:txBody>
                    <a:bodyPr/>
                    <a:lstStyle/>
                    <a:p>
                      <a:pPr marL="285750" indent="-285750">
                        <a:buFont typeface="Arial" panose="020B0604020202020204" pitchFamily="34" charset="0"/>
                        <a:buChar char="•"/>
                      </a:pPr>
                      <a:r>
                        <a:rPr lang="sv-SE" dirty="0"/>
                        <a:t>Syntax</a:t>
                      </a:r>
                    </a:p>
                    <a:p>
                      <a:pPr marL="285750" indent="-285750">
                        <a:buFont typeface="Arial" panose="020B0604020202020204" pitchFamily="34" charset="0"/>
                        <a:buChar char="•"/>
                      </a:pPr>
                      <a:endParaRPr lang="sv-SE" dirty="0"/>
                    </a:p>
                    <a:p>
                      <a:pPr marL="285750" indent="-285750">
                        <a:buFont typeface="Wingdings" panose="05000000000000000000" pitchFamily="2" charset="2"/>
                        <a:buChar char="Ø"/>
                      </a:pPr>
                      <a:r>
                        <a:rPr lang="sv-SE" dirty="0"/>
                        <a:t>servo.attach(pin) </a:t>
                      </a:r>
                    </a:p>
                  </a:txBody>
                  <a:tcPr/>
                </a:tc>
                <a:tc>
                  <a:txBody>
                    <a:bodyPr/>
                    <a:lstStyle/>
                    <a:p>
                      <a:pPr marL="285750" indent="-285750">
                        <a:buFont typeface="Arial" panose="020B0604020202020204" pitchFamily="34" charset="0"/>
                        <a:buChar char="•"/>
                      </a:pPr>
                      <a:r>
                        <a:rPr lang="en-US" dirty="0"/>
                        <a:t>Syntax</a:t>
                      </a:r>
                    </a:p>
                    <a:p>
                      <a:pPr marL="285750" indent="-285750">
                        <a:buFont typeface="Arial" panose="020B0604020202020204" pitchFamily="34" charset="0"/>
                        <a:buChar char="•"/>
                      </a:pPr>
                      <a:endParaRPr lang="en-US" dirty="0"/>
                    </a:p>
                    <a:p>
                      <a:pPr marL="285750" indent="-285750">
                        <a:buFont typeface="Wingdings" panose="05000000000000000000" pitchFamily="2" charset="2"/>
                        <a:buChar char="Ø"/>
                      </a:pPr>
                      <a:r>
                        <a:rPr lang="en-US" sz="1800" kern="1200" dirty="0" err="1">
                          <a:solidFill>
                            <a:schemeClr val="dk1"/>
                          </a:solidFill>
                          <a:latin typeface="+mn-lt"/>
                          <a:ea typeface="+mn-ea"/>
                          <a:cs typeface="+mn-cs"/>
                        </a:rPr>
                        <a:t>servo.write</a:t>
                      </a:r>
                      <a:r>
                        <a:rPr lang="en-US" sz="1800" kern="1200" dirty="0">
                          <a:solidFill>
                            <a:schemeClr val="dk1"/>
                          </a:solidFill>
                          <a:latin typeface="+mn-lt"/>
                          <a:ea typeface="+mn-ea"/>
                          <a:cs typeface="+mn-cs"/>
                        </a:rPr>
                        <a:t>(angle)</a:t>
                      </a:r>
                    </a:p>
                  </a:txBody>
                  <a:tcPr/>
                </a:tc>
                <a:tc>
                  <a:txBody>
                    <a:bodyPr/>
                    <a:lstStyle/>
                    <a:p>
                      <a:pPr marL="285750" indent="-285750">
                        <a:buFont typeface="Arial" panose="020B0604020202020204" pitchFamily="34" charset="0"/>
                        <a:buChar char="•"/>
                      </a:pPr>
                      <a:r>
                        <a:rPr lang="en-US" sz="1800" kern="1200" dirty="0">
                          <a:solidFill>
                            <a:schemeClr val="dk1"/>
                          </a:solidFill>
                          <a:latin typeface="+mn-lt"/>
                          <a:ea typeface="+mn-ea"/>
                          <a:cs typeface="+mn-cs"/>
                        </a:rPr>
                        <a:t>Syntax</a:t>
                      </a:r>
                    </a:p>
                    <a:p>
                      <a:pPr marL="285750" indent="-285750">
                        <a:buFont typeface="Arial" panose="020B0604020202020204" pitchFamily="34" charset="0"/>
                        <a:buChar char="•"/>
                      </a:pPr>
                      <a:endParaRPr lang="en-US" sz="1800" kern="1200" dirty="0">
                        <a:solidFill>
                          <a:schemeClr val="dk1"/>
                        </a:solidFill>
                        <a:latin typeface="+mn-lt"/>
                        <a:ea typeface="+mn-ea"/>
                        <a:cs typeface="+mn-cs"/>
                      </a:endParaRPr>
                    </a:p>
                    <a:p>
                      <a:pPr marL="285750" indent="-285750">
                        <a:buFont typeface="Wingdings" panose="05000000000000000000" pitchFamily="2" charset="2"/>
                        <a:buChar char="Ø"/>
                      </a:pPr>
                      <a:r>
                        <a:rPr lang="en-US" sz="1800" kern="1200" dirty="0" err="1">
                          <a:solidFill>
                            <a:schemeClr val="dk1"/>
                          </a:solidFill>
                          <a:latin typeface="+mn-lt"/>
                          <a:ea typeface="+mn-ea"/>
                          <a:cs typeface="+mn-cs"/>
                        </a:rPr>
                        <a:t>servo.read</a:t>
                      </a:r>
                      <a:r>
                        <a:rPr lang="en-US" sz="1800" kern="1200" dirty="0">
                          <a:solidFill>
                            <a:schemeClr val="dk1"/>
                          </a:solidFill>
                          <a:latin typeface="+mn-lt"/>
                          <a:ea typeface="+mn-ea"/>
                          <a:cs typeface="+mn-cs"/>
                        </a:rPr>
                        <a:t>()</a:t>
                      </a:r>
                    </a:p>
                  </a:txBody>
                  <a:tcPr/>
                </a:tc>
                <a:tc>
                  <a:txBody>
                    <a:bodyPr/>
                    <a:lstStyle/>
                    <a:p>
                      <a:pPr marL="285750" indent="-285750">
                        <a:buFont typeface="Arial" panose="020B0604020202020204" pitchFamily="34" charset="0"/>
                        <a:buChar char="•"/>
                      </a:pPr>
                      <a:r>
                        <a:rPr lang="en-US" dirty="0"/>
                        <a:t>Syntax</a:t>
                      </a:r>
                    </a:p>
                    <a:p>
                      <a:pPr marL="285750" indent="-285750">
                        <a:buFont typeface="Arial" panose="020B0604020202020204" pitchFamily="34" charset="0"/>
                        <a:buChar char="•"/>
                      </a:pPr>
                      <a:endParaRPr lang="en-US" dirty="0"/>
                    </a:p>
                    <a:p>
                      <a:pPr marL="285750" indent="-285750">
                        <a:buFont typeface="Wingdings" panose="05000000000000000000" pitchFamily="2" charset="2"/>
                        <a:buChar char="Ø"/>
                      </a:pPr>
                      <a:r>
                        <a:rPr lang="en-US" dirty="0" err="1"/>
                        <a:t>servo.attached</a:t>
                      </a:r>
                      <a:r>
                        <a:rPr lang="en-US" dirty="0"/>
                        <a:t>()</a:t>
                      </a:r>
                    </a:p>
                  </a:txBody>
                  <a:tcPr/>
                </a:tc>
                <a:tc>
                  <a:txBody>
                    <a:bodyPr/>
                    <a:lstStyle/>
                    <a:p>
                      <a:pPr marL="285750" indent="-285750">
                        <a:buFont typeface="Arial" panose="020B0604020202020204" pitchFamily="34" charset="0"/>
                        <a:buChar char="•"/>
                      </a:pPr>
                      <a:r>
                        <a:rPr lang="en-US" dirty="0"/>
                        <a:t>Syntax</a:t>
                      </a:r>
                    </a:p>
                    <a:p>
                      <a:pPr marL="285750" indent="-285750">
                        <a:buFont typeface="Arial" panose="020B0604020202020204" pitchFamily="34" charset="0"/>
                        <a:buChar char="•"/>
                      </a:pPr>
                      <a:endParaRPr lang="en-US" dirty="0"/>
                    </a:p>
                    <a:p>
                      <a:pPr marL="285750" indent="-285750">
                        <a:buFont typeface="Wingdings" panose="05000000000000000000" pitchFamily="2" charset="2"/>
                        <a:buChar char="Ø"/>
                      </a:pPr>
                      <a:r>
                        <a:rPr lang="en-US" dirty="0" err="1"/>
                        <a:t>servo.detach</a:t>
                      </a:r>
                      <a:r>
                        <a:rPr lang="en-US" dirty="0"/>
                        <a:t>()</a:t>
                      </a:r>
                    </a:p>
                  </a:txBody>
                  <a:tcPr/>
                </a:tc>
                <a:extLst>
                  <a:ext uri="{0D108BD9-81ED-4DB2-BD59-A6C34878D82A}">
                    <a16:rowId xmlns:a16="http://schemas.microsoft.com/office/drawing/2014/main" val="10001"/>
                  </a:ext>
                </a:extLst>
              </a:tr>
              <a:tr h="2597645">
                <a:tc>
                  <a:txBody>
                    <a:bodyPr/>
                    <a:lstStyle/>
                    <a:p>
                      <a:pPr marL="0" indent="0">
                        <a:buFont typeface="Wingdings" panose="05000000000000000000" pitchFamily="2" charset="2"/>
                        <a:buNone/>
                      </a:pPr>
                      <a:r>
                        <a:rPr lang="en-US" dirty="0">
                          <a:solidFill>
                            <a:schemeClr val="tx2"/>
                          </a:solidFill>
                        </a:rPr>
                        <a:t>#include &lt;</a:t>
                      </a:r>
                      <a:r>
                        <a:rPr lang="en-US" dirty="0" err="1">
                          <a:solidFill>
                            <a:schemeClr val="tx2"/>
                          </a:solidFill>
                        </a:rPr>
                        <a:t>Servo.h</a:t>
                      </a:r>
                      <a:r>
                        <a:rPr lang="en-US" dirty="0">
                          <a:solidFill>
                            <a:schemeClr val="tx2"/>
                          </a:solidFill>
                        </a:rPr>
                        <a:t>&gt; </a:t>
                      </a:r>
                    </a:p>
                    <a:p>
                      <a:pPr marL="0" indent="0">
                        <a:buFont typeface="Arial" panose="020B0604020202020204" pitchFamily="34" charset="0"/>
                        <a:buNone/>
                      </a:pPr>
                      <a:r>
                        <a:rPr lang="en-US" dirty="0"/>
                        <a:t>Servo </a:t>
                      </a:r>
                      <a:r>
                        <a:rPr lang="en-US" dirty="0" err="1">
                          <a:solidFill>
                            <a:schemeClr val="tx2"/>
                          </a:solidFill>
                        </a:rPr>
                        <a:t>myservo</a:t>
                      </a:r>
                      <a:r>
                        <a:rPr lang="en-US" dirty="0"/>
                        <a:t>; </a:t>
                      </a:r>
                    </a:p>
                    <a:p>
                      <a:pPr marL="0" indent="0">
                        <a:buFont typeface="Arial" panose="020B0604020202020204" pitchFamily="34" charset="0"/>
                        <a:buNone/>
                      </a:pPr>
                      <a:r>
                        <a:rPr lang="en-US" dirty="0"/>
                        <a:t>void </a:t>
                      </a:r>
                      <a:r>
                        <a:rPr lang="en-US" dirty="0">
                          <a:solidFill>
                            <a:schemeClr val="tx2"/>
                          </a:solidFill>
                        </a:rPr>
                        <a:t>setup</a:t>
                      </a:r>
                      <a:r>
                        <a:rPr lang="en-US" dirty="0"/>
                        <a:t>() </a:t>
                      </a:r>
                    </a:p>
                    <a:p>
                      <a:pPr marL="0" indent="0">
                        <a:buFont typeface="Arial" panose="020B0604020202020204" pitchFamily="34" charset="0"/>
                        <a:buNone/>
                      </a:pPr>
                      <a:r>
                        <a:rPr lang="en-US" dirty="0"/>
                        <a:t>{ </a:t>
                      </a:r>
                    </a:p>
                    <a:p>
                      <a:pPr marL="0" indent="0">
                        <a:buFont typeface="Arial" panose="020B0604020202020204" pitchFamily="34" charset="0"/>
                        <a:buNone/>
                      </a:pPr>
                      <a:r>
                        <a:rPr lang="en-US" dirty="0"/>
                        <a:t>    </a:t>
                      </a:r>
                      <a:r>
                        <a:rPr lang="en-US" dirty="0">
                          <a:solidFill>
                            <a:schemeClr val="tx2"/>
                          </a:solidFill>
                        </a:rPr>
                        <a:t> </a:t>
                      </a:r>
                      <a:r>
                        <a:rPr lang="en-US" dirty="0" err="1">
                          <a:solidFill>
                            <a:schemeClr val="tx2"/>
                          </a:solidFill>
                        </a:rPr>
                        <a:t>myservo.attach</a:t>
                      </a:r>
                      <a:r>
                        <a:rPr lang="en-US" dirty="0">
                          <a:solidFill>
                            <a:schemeClr val="tx1"/>
                          </a:solidFill>
                        </a:rPr>
                        <a:t>(9</a:t>
                      </a:r>
                      <a:r>
                        <a:rPr lang="en-US" dirty="0"/>
                        <a:t>);</a:t>
                      </a:r>
                    </a:p>
                    <a:p>
                      <a:pPr marL="0" indent="0">
                        <a:buFont typeface="Arial" panose="020B0604020202020204" pitchFamily="34" charset="0"/>
                        <a:buNone/>
                      </a:pPr>
                      <a:r>
                        <a:rPr lang="en-US" dirty="0"/>
                        <a:t>//attach servo to pin 9 </a:t>
                      </a:r>
                    </a:p>
                    <a:p>
                      <a:pPr marL="0" indent="0">
                        <a:buFont typeface="Arial" panose="020B0604020202020204" pitchFamily="34" charset="0"/>
                        <a:buNone/>
                      </a:pPr>
                      <a:r>
                        <a:rPr lang="en-US" dirty="0"/>
                        <a:t>} </a:t>
                      </a:r>
                    </a:p>
                    <a:p>
                      <a:pPr marL="0" indent="0">
                        <a:buFont typeface="Arial" panose="020B0604020202020204" pitchFamily="34" charset="0"/>
                        <a:buNone/>
                      </a:pPr>
                      <a:r>
                        <a:rPr lang="en-US" dirty="0"/>
                        <a:t>void</a:t>
                      </a:r>
                      <a:r>
                        <a:rPr lang="en-US" dirty="0">
                          <a:solidFill>
                            <a:schemeClr val="tx2"/>
                          </a:solidFill>
                        </a:rPr>
                        <a:t> loop</a:t>
                      </a:r>
                      <a:r>
                        <a:rPr lang="en-US" dirty="0"/>
                        <a:t>() </a:t>
                      </a:r>
                    </a:p>
                    <a:p>
                      <a:pPr marL="0" indent="0">
                        <a:buFont typeface="Arial" panose="020B0604020202020204" pitchFamily="34" charset="0"/>
                        <a:buNone/>
                      </a:pP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a:t>
                      </a:r>
                      <a:endParaRPr lang="sv-SE" dirty="0"/>
                    </a:p>
                  </a:txBody>
                  <a:tcPr/>
                </a:tc>
                <a:tc>
                  <a:txBody>
                    <a:bodyPr/>
                    <a:lstStyle/>
                    <a:p>
                      <a:pPr marL="0" indent="0">
                        <a:buFont typeface="Wingdings" panose="05000000000000000000" pitchFamily="2" charset="2"/>
                        <a:buNone/>
                      </a:pPr>
                      <a:r>
                        <a:rPr lang="en-US" dirty="0">
                          <a:solidFill>
                            <a:schemeClr val="tx2"/>
                          </a:solidFill>
                        </a:rPr>
                        <a:t>#include &lt;</a:t>
                      </a:r>
                      <a:r>
                        <a:rPr lang="en-US" dirty="0" err="1">
                          <a:solidFill>
                            <a:schemeClr val="tx2"/>
                          </a:solidFill>
                        </a:rPr>
                        <a:t>Servo.h</a:t>
                      </a:r>
                      <a:r>
                        <a:rPr lang="en-US" dirty="0">
                          <a:solidFill>
                            <a:schemeClr val="tx2"/>
                          </a:solidFill>
                        </a:rPr>
                        <a:t>&gt; </a:t>
                      </a:r>
                    </a:p>
                    <a:p>
                      <a:pPr marL="0" indent="0">
                        <a:buFont typeface="Arial" panose="020B0604020202020204" pitchFamily="34" charset="0"/>
                        <a:buNone/>
                      </a:pPr>
                      <a:r>
                        <a:rPr lang="en-US" dirty="0"/>
                        <a:t>Servo </a:t>
                      </a:r>
                      <a:r>
                        <a:rPr lang="en-US" dirty="0" err="1">
                          <a:solidFill>
                            <a:schemeClr val="tx2"/>
                          </a:solidFill>
                        </a:rPr>
                        <a:t>myservo</a:t>
                      </a:r>
                      <a:r>
                        <a:rPr lang="en-US" dirty="0"/>
                        <a:t>; </a:t>
                      </a:r>
                    </a:p>
                    <a:p>
                      <a:pPr marL="0" indent="0">
                        <a:buFont typeface="Arial" panose="020B0604020202020204" pitchFamily="34" charset="0"/>
                        <a:buNone/>
                      </a:pPr>
                      <a:r>
                        <a:rPr lang="en-US" dirty="0"/>
                        <a:t>void </a:t>
                      </a:r>
                      <a:r>
                        <a:rPr lang="en-US" dirty="0">
                          <a:solidFill>
                            <a:schemeClr val="tx2"/>
                          </a:solidFill>
                        </a:rPr>
                        <a:t>setup</a:t>
                      </a:r>
                      <a:r>
                        <a:rPr lang="en-US" dirty="0"/>
                        <a:t>() { </a:t>
                      </a:r>
                    </a:p>
                    <a:p>
                      <a:pPr marL="0" indent="0">
                        <a:buFont typeface="Arial" panose="020B0604020202020204" pitchFamily="34" charset="0"/>
                        <a:buNone/>
                      </a:pPr>
                      <a:r>
                        <a:rPr lang="en-US" dirty="0"/>
                        <a:t>     </a:t>
                      </a:r>
                      <a:r>
                        <a:rPr lang="en-US" dirty="0" err="1">
                          <a:solidFill>
                            <a:schemeClr val="tx2"/>
                          </a:solidFill>
                        </a:rPr>
                        <a:t>myservo.attach</a:t>
                      </a:r>
                      <a:r>
                        <a:rPr lang="en-US" dirty="0">
                          <a:solidFill>
                            <a:schemeClr val="tx2"/>
                          </a:solidFill>
                        </a:rPr>
                        <a:t> </a:t>
                      </a:r>
                      <a:r>
                        <a:rPr lang="en-US" dirty="0">
                          <a:solidFill>
                            <a:schemeClr val="tx1"/>
                          </a:solidFill>
                        </a:rPr>
                        <a:t>(9);</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a:t>
                      </a:r>
                      <a:r>
                        <a:rPr lang="en-US" dirty="0" err="1">
                          <a:solidFill>
                            <a:schemeClr val="tx2"/>
                          </a:solidFill>
                        </a:rPr>
                        <a:t>myservo.write</a:t>
                      </a:r>
                      <a:r>
                        <a:rPr lang="en-US" dirty="0">
                          <a:solidFill>
                            <a:schemeClr val="tx2"/>
                          </a:solidFill>
                        </a:rPr>
                        <a:t> </a:t>
                      </a:r>
                      <a:r>
                        <a:rPr lang="en-US" dirty="0">
                          <a:solidFill>
                            <a:schemeClr val="tx1"/>
                          </a:solidFill>
                        </a:rPr>
                        <a:t>(90</a:t>
                      </a:r>
                      <a:r>
                        <a:rPr lang="en-US" dirty="0"/>
                        <a:t>); </a:t>
                      </a:r>
                      <a:br>
                        <a:rPr lang="en-US" dirty="0"/>
                      </a:br>
                      <a:r>
                        <a:rPr lang="en-US" dirty="0"/>
                        <a:t>// set servo to mid-point </a:t>
                      </a:r>
                      <a:endParaRPr lang="en-US" sz="1800" kern="1200" dirty="0">
                        <a:solidFill>
                          <a:schemeClr val="dk1"/>
                        </a:solidFill>
                        <a:latin typeface="+mn-lt"/>
                        <a:ea typeface="+mn-ea"/>
                        <a:cs typeface="+mn-cs"/>
                      </a:endParaRPr>
                    </a:p>
                    <a:p>
                      <a:pPr marL="0" indent="0">
                        <a:buFont typeface="Arial" panose="020B0604020202020204" pitchFamily="34" charset="0"/>
                        <a:buNone/>
                      </a:pPr>
                      <a:r>
                        <a:rPr lang="en-US" dirty="0"/>
                        <a:t> } </a:t>
                      </a:r>
                    </a:p>
                    <a:p>
                      <a:pPr marL="0" indent="0">
                        <a:buFont typeface="Arial" panose="020B0604020202020204" pitchFamily="34" charset="0"/>
                        <a:buNone/>
                      </a:pPr>
                      <a:r>
                        <a:rPr lang="en-US" dirty="0"/>
                        <a:t>void </a:t>
                      </a:r>
                      <a:r>
                        <a:rPr lang="en-US" dirty="0">
                          <a:solidFill>
                            <a:schemeClr val="tx2"/>
                          </a:solidFill>
                        </a:rPr>
                        <a:t>loop</a:t>
                      </a:r>
                      <a:r>
                        <a:rPr lang="en-US" dirty="0"/>
                        <a:t>()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err="1">
                          <a:solidFill>
                            <a:schemeClr val="tx2"/>
                          </a:solidFill>
                        </a:rPr>
                        <a:t>myservo.write</a:t>
                      </a:r>
                      <a:r>
                        <a:rPr lang="en-US" dirty="0">
                          <a:solidFill>
                            <a:schemeClr val="tx2"/>
                          </a:solidFill>
                        </a:rPr>
                        <a:t> </a:t>
                      </a:r>
                      <a:r>
                        <a:rPr lang="en-US" dirty="0">
                          <a:solidFill>
                            <a:schemeClr val="tx1"/>
                          </a:solidFill>
                        </a:rPr>
                        <a:t>(0</a:t>
                      </a:r>
                      <a:r>
                        <a:rPr lang="en-US" dirty="0"/>
                        <a:t>); </a:t>
                      </a:r>
                      <a:br>
                        <a:rPr lang="en-US" dirty="0"/>
                      </a:br>
                      <a:r>
                        <a:rPr lang="en-US" dirty="0"/>
                        <a:t>// set servo to</a:t>
                      </a:r>
                      <a:r>
                        <a:rPr lang="en-US" baseline="0" dirty="0"/>
                        <a:t> start</a:t>
                      </a:r>
                      <a:r>
                        <a:rPr lang="en-US" dirty="0"/>
                        <a:t>-point </a:t>
                      </a:r>
                    </a:p>
                    <a:p>
                      <a:pPr marL="0" indent="0">
                        <a:buFont typeface="Arial" panose="020B0604020202020204" pitchFamily="34" charset="0"/>
                        <a:buNone/>
                      </a:pPr>
                      <a:r>
                        <a:rPr lang="en-US" dirty="0"/>
                        <a:t>} </a:t>
                      </a:r>
                      <a:endParaRPr lang="sv-SE" dirty="0"/>
                    </a:p>
                    <a:p>
                      <a:pPr marL="0" indent="0">
                        <a:buFont typeface="Wingdings" panose="05000000000000000000" pitchFamily="2" charset="2"/>
                        <a:buNone/>
                      </a:pPr>
                      <a:endParaRPr lang="en-US" sz="1800" kern="1200" dirty="0">
                        <a:solidFill>
                          <a:schemeClr val="dk1"/>
                        </a:solidFill>
                        <a:latin typeface="+mn-lt"/>
                        <a:ea typeface="+mn-ea"/>
                        <a:cs typeface="+mn-cs"/>
                      </a:endParaRPr>
                    </a:p>
                  </a:txBody>
                  <a:tcPr/>
                </a:tc>
                <a:tc>
                  <a:txBody>
                    <a:bodyPr/>
                    <a:lstStyle/>
                    <a:p>
                      <a:pPr marL="0" indent="0">
                        <a:buFont typeface="Wingdings" panose="05000000000000000000" pitchFamily="2" charset="2"/>
                        <a:buNone/>
                      </a:pPr>
                      <a:r>
                        <a:rPr lang="en-US" dirty="0">
                          <a:solidFill>
                            <a:schemeClr val="tx2"/>
                          </a:solidFill>
                        </a:rPr>
                        <a:t>#include &lt;</a:t>
                      </a:r>
                      <a:r>
                        <a:rPr lang="en-US" dirty="0" err="1">
                          <a:solidFill>
                            <a:schemeClr val="tx2"/>
                          </a:solidFill>
                        </a:rPr>
                        <a:t>Servo.h</a:t>
                      </a:r>
                      <a:r>
                        <a:rPr lang="en-US" dirty="0">
                          <a:solidFill>
                            <a:schemeClr val="tx2"/>
                          </a:solidFill>
                        </a:rPr>
                        <a:t>&gt; </a:t>
                      </a:r>
                    </a:p>
                    <a:p>
                      <a:pPr marL="0" indent="0">
                        <a:buFont typeface="Arial" panose="020B0604020202020204" pitchFamily="34" charset="0"/>
                        <a:buNone/>
                      </a:pPr>
                      <a:r>
                        <a:rPr lang="en-US" dirty="0"/>
                        <a:t>Servo </a:t>
                      </a:r>
                      <a:r>
                        <a:rPr lang="en-US" dirty="0" err="1">
                          <a:solidFill>
                            <a:schemeClr val="tx2"/>
                          </a:solidFill>
                        </a:rPr>
                        <a:t>myservo</a:t>
                      </a:r>
                      <a:r>
                        <a:rPr lang="en-US" dirty="0"/>
                        <a:t>; </a:t>
                      </a:r>
                    </a:p>
                    <a:p>
                      <a:pPr marL="0" indent="0">
                        <a:buFont typeface="Arial" panose="020B0604020202020204" pitchFamily="34" charset="0"/>
                        <a:buNone/>
                      </a:pPr>
                      <a:r>
                        <a:rPr lang="en-US" dirty="0"/>
                        <a:t>void </a:t>
                      </a:r>
                      <a:r>
                        <a:rPr lang="en-US" dirty="0">
                          <a:solidFill>
                            <a:schemeClr val="tx2"/>
                          </a:solidFill>
                        </a:rPr>
                        <a:t>setup</a:t>
                      </a:r>
                      <a:r>
                        <a:rPr lang="en-US" dirty="0"/>
                        <a:t>() { </a:t>
                      </a:r>
                    </a:p>
                    <a:p>
                      <a:pPr marL="0" indent="0">
                        <a:buFont typeface="Arial" panose="020B0604020202020204" pitchFamily="34" charset="0"/>
                        <a:buNone/>
                      </a:pPr>
                      <a:r>
                        <a:rPr lang="en-US" dirty="0"/>
                        <a:t>     </a:t>
                      </a:r>
                      <a:r>
                        <a:rPr lang="en-US" dirty="0" err="1">
                          <a:solidFill>
                            <a:schemeClr val="tx2"/>
                          </a:solidFill>
                        </a:rPr>
                        <a:t>myservo.attach</a:t>
                      </a:r>
                      <a:r>
                        <a:rPr lang="en-US" dirty="0">
                          <a:solidFill>
                            <a:schemeClr val="tx2"/>
                          </a:solidFill>
                        </a:rPr>
                        <a:t> </a:t>
                      </a:r>
                      <a:r>
                        <a:rPr lang="en-US" dirty="0">
                          <a:solidFill>
                            <a:schemeClr val="tx1"/>
                          </a:solidFill>
                        </a:rPr>
                        <a:t>(9);</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a:t>
                      </a:r>
                      <a:r>
                        <a:rPr lang="en-US" dirty="0" err="1">
                          <a:solidFill>
                            <a:schemeClr val="tx2"/>
                          </a:solidFill>
                        </a:rPr>
                        <a:t>myservo.write</a:t>
                      </a:r>
                      <a:r>
                        <a:rPr lang="en-US" dirty="0">
                          <a:solidFill>
                            <a:schemeClr val="tx2"/>
                          </a:solidFill>
                        </a:rPr>
                        <a:t> </a:t>
                      </a:r>
                      <a:r>
                        <a:rPr lang="en-US" dirty="0">
                          <a:solidFill>
                            <a:schemeClr val="tx1"/>
                          </a:solidFill>
                        </a:rPr>
                        <a:t>(90</a:t>
                      </a:r>
                      <a:r>
                        <a:rPr lang="en-US" dirty="0"/>
                        <a:t>); </a:t>
                      </a:r>
                      <a:endParaRPr lang="en-US" sz="1800" kern="1200" dirty="0">
                        <a:solidFill>
                          <a:schemeClr val="dk1"/>
                        </a:solidFill>
                        <a:latin typeface="+mn-lt"/>
                        <a:ea typeface="+mn-ea"/>
                        <a:cs typeface="+mn-cs"/>
                      </a:endParaRPr>
                    </a:p>
                    <a:p>
                      <a:pPr marL="0" indent="0">
                        <a:buFont typeface="Arial" panose="020B0604020202020204" pitchFamily="34" charset="0"/>
                        <a:buNone/>
                      </a:pPr>
                      <a:r>
                        <a:rPr lang="en-US" dirty="0"/>
                        <a:t> } </a:t>
                      </a:r>
                    </a:p>
                    <a:p>
                      <a:pPr marL="0" indent="0">
                        <a:buFont typeface="Arial" panose="020B0604020202020204" pitchFamily="34" charset="0"/>
                        <a:buNone/>
                      </a:pPr>
                      <a:r>
                        <a:rPr lang="en-US" dirty="0"/>
                        <a:t>void </a:t>
                      </a:r>
                      <a:r>
                        <a:rPr lang="en-US" dirty="0">
                          <a:solidFill>
                            <a:schemeClr val="tx2"/>
                          </a:solidFill>
                        </a:rPr>
                        <a:t>loop</a:t>
                      </a:r>
                      <a:r>
                        <a:rPr lang="en-US" dirty="0"/>
                        <a:t>() {</a:t>
                      </a:r>
                    </a:p>
                    <a:p>
                      <a:pPr marL="0" indent="0">
                        <a:buFont typeface="Arial" panose="020B0604020202020204" pitchFamily="34" charset="0"/>
                        <a:buNone/>
                      </a:pPr>
                      <a:r>
                        <a:rPr lang="en-US" baseline="0" dirty="0" err="1"/>
                        <a:t>int</a:t>
                      </a:r>
                      <a:r>
                        <a:rPr lang="en-US" baseline="0" dirty="0"/>
                        <a:t> </a:t>
                      </a:r>
                      <a:r>
                        <a:rPr lang="en-US" baseline="0" dirty="0" err="1"/>
                        <a:t>agl</a:t>
                      </a:r>
                      <a:r>
                        <a:rPr lang="en-US" baseline="0" dirty="0"/>
                        <a:t>;</a:t>
                      </a:r>
                    </a:p>
                    <a:p>
                      <a:pPr marL="0" indent="0">
                        <a:buFont typeface="Arial" panose="020B0604020202020204" pitchFamily="34" charset="0"/>
                        <a:buNone/>
                      </a:pPr>
                      <a:r>
                        <a:rPr lang="en-US" baseline="0" dirty="0" err="1"/>
                        <a:t>agl</a:t>
                      </a:r>
                      <a:r>
                        <a:rPr lang="en-US" baseline="0" dirty="0"/>
                        <a:t> = </a:t>
                      </a:r>
                      <a:r>
                        <a:rPr lang="en-US" baseline="0" dirty="0" err="1">
                          <a:solidFill>
                            <a:schemeClr val="tx2"/>
                          </a:solidFill>
                        </a:rPr>
                        <a:t>myservo.read</a:t>
                      </a:r>
                      <a:r>
                        <a:rPr lang="en-US" baseline="0" dirty="0"/>
                        <a:t>();</a:t>
                      </a:r>
                      <a:r>
                        <a:rPr lang="en-US" dirty="0"/>
                        <a:t/>
                      </a:r>
                      <a:br>
                        <a:rPr lang="en-US" dirty="0"/>
                      </a:br>
                      <a:r>
                        <a:rPr lang="en-US" dirty="0"/>
                        <a:t>// return</a:t>
                      </a:r>
                      <a:r>
                        <a:rPr lang="en-US" baseline="0" dirty="0"/>
                        <a:t> angle value</a:t>
                      </a:r>
                      <a:br>
                        <a:rPr lang="en-US" baseline="0" dirty="0"/>
                      </a:br>
                      <a:r>
                        <a:rPr lang="en-US" baseline="0" dirty="0" smtClean="0"/>
                        <a:t>//here </a:t>
                      </a:r>
                      <a:r>
                        <a:rPr lang="en-US" baseline="0" dirty="0" err="1"/>
                        <a:t>agl</a:t>
                      </a:r>
                      <a:r>
                        <a:rPr lang="en-US" baseline="0" dirty="0"/>
                        <a:t> = 90;</a:t>
                      </a:r>
                      <a:r>
                        <a:rPr lang="en-US" dirty="0"/>
                        <a:t> </a:t>
                      </a:r>
                    </a:p>
                    <a:p>
                      <a:pPr marL="0" indent="0">
                        <a:buFont typeface="Arial" panose="020B0604020202020204" pitchFamily="34" charset="0"/>
                        <a:buNone/>
                      </a:pPr>
                      <a:r>
                        <a:rPr lang="en-US" dirty="0"/>
                        <a:t>} </a:t>
                      </a:r>
                      <a:endParaRPr lang="sv-SE" dirty="0"/>
                    </a:p>
                    <a:p>
                      <a:pPr marL="0" indent="0">
                        <a:buFont typeface="Wingdings" panose="05000000000000000000" pitchFamily="2" charset="2"/>
                        <a:buNone/>
                      </a:pPr>
                      <a:endParaRPr lang="en-US" sz="1800" kern="1200" dirty="0">
                        <a:solidFill>
                          <a:schemeClr val="dk1"/>
                        </a:solidFill>
                        <a:latin typeface="+mn-lt"/>
                        <a:ea typeface="+mn-ea"/>
                        <a:cs typeface="+mn-cs"/>
                      </a:endParaRPr>
                    </a:p>
                  </a:txBody>
                  <a:tcPr/>
                </a:tc>
                <a:tc>
                  <a:txBody>
                    <a:bodyPr/>
                    <a:lstStyle/>
                    <a:p>
                      <a:pPr marL="0" indent="0">
                        <a:buFont typeface="Wingdings" panose="05000000000000000000" pitchFamily="2" charset="2"/>
                        <a:buNone/>
                      </a:pPr>
                      <a:r>
                        <a:rPr lang="en-US" dirty="0">
                          <a:solidFill>
                            <a:schemeClr val="tx2"/>
                          </a:solidFill>
                        </a:rPr>
                        <a:t>#include &lt;</a:t>
                      </a:r>
                      <a:r>
                        <a:rPr lang="en-US" dirty="0" err="1">
                          <a:solidFill>
                            <a:schemeClr val="tx2"/>
                          </a:solidFill>
                        </a:rPr>
                        <a:t>Servo.h</a:t>
                      </a:r>
                      <a:r>
                        <a:rPr lang="en-US" dirty="0">
                          <a:solidFill>
                            <a:schemeClr val="tx2"/>
                          </a:solidFill>
                        </a:rPr>
                        <a:t>&gt; </a:t>
                      </a:r>
                    </a:p>
                    <a:p>
                      <a:pPr marL="0" indent="0">
                        <a:buFont typeface="Arial" panose="020B0604020202020204" pitchFamily="34" charset="0"/>
                        <a:buNone/>
                      </a:pPr>
                      <a:r>
                        <a:rPr lang="en-US" dirty="0"/>
                        <a:t>Servo </a:t>
                      </a:r>
                      <a:r>
                        <a:rPr lang="en-US" dirty="0" err="1">
                          <a:solidFill>
                            <a:schemeClr val="tx2"/>
                          </a:solidFill>
                        </a:rPr>
                        <a:t>myservo</a:t>
                      </a:r>
                      <a:r>
                        <a:rPr lang="en-US" dirty="0"/>
                        <a:t>; </a:t>
                      </a:r>
                    </a:p>
                    <a:p>
                      <a:pPr marL="0" indent="0">
                        <a:buFont typeface="Arial" panose="020B0604020202020204" pitchFamily="34" charset="0"/>
                        <a:buNone/>
                      </a:pPr>
                      <a:r>
                        <a:rPr lang="en-US" dirty="0"/>
                        <a:t>void </a:t>
                      </a:r>
                      <a:r>
                        <a:rPr lang="en-US" dirty="0">
                          <a:solidFill>
                            <a:schemeClr val="tx2"/>
                          </a:solidFill>
                        </a:rPr>
                        <a:t>setup</a:t>
                      </a:r>
                      <a:r>
                        <a:rPr lang="en-US" dirty="0"/>
                        <a:t>() { </a:t>
                      </a:r>
                    </a:p>
                    <a:p>
                      <a:pPr marL="0" indent="0">
                        <a:buFont typeface="Arial" panose="020B0604020202020204" pitchFamily="34" charset="0"/>
                        <a:buNone/>
                      </a:pPr>
                      <a:r>
                        <a:rPr lang="en-US" dirty="0"/>
                        <a:t>     </a:t>
                      </a:r>
                      <a:r>
                        <a:rPr lang="en-US" dirty="0" err="1">
                          <a:solidFill>
                            <a:schemeClr val="tx2"/>
                          </a:solidFill>
                        </a:rPr>
                        <a:t>myservo.attach</a:t>
                      </a:r>
                      <a:r>
                        <a:rPr lang="en-US" dirty="0">
                          <a:solidFill>
                            <a:schemeClr val="tx2"/>
                          </a:solidFill>
                        </a:rPr>
                        <a:t> </a:t>
                      </a:r>
                      <a:r>
                        <a:rPr lang="en-US" dirty="0">
                          <a:solidFill>
                            <a:schemeClr val="tx1"/>
                          </a:solidFill>
                        </a:rPr>
                        <a:t>(9);</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a:t>
                      </a:r>
                      <a:r>
                        <a:rPr lang="en-US" dirty="0" err="1">
                          <a:solidFill>
                            <a:schemeClr val="tx2"/>
                          </a:solidFill>
                        </a:rPr>
                        <a:t>myservo.write</a:t>
                      </a:r>
                      <a:r>
                        <a:rPr lang="en-US" dirty="0">
                          <a:solidFill>
                            <a:schemeClr val="tx2"/>
                          </a:solidFill>
                        </a:rPr>
                        <a:t> </a:t>
                      </a:r>
                      <a:r>
                        <a:rPr lang="en-US" dirty="0">
                          <a:solidFill>
                            <a:schemeClr val="tx1"/>
                          </a:solidFill>
                        </a:rPr>
                        <a:t>(90</a:t>
                      </a:r>
                      <a:r>
                        <a:rPr lang="en-US" dirty="0"/>
                        <a:t>); </a:t>
                      </a:r>
                      <a:br>
                        <a:rPr lang="en-US" dirty="0"/>
                      </a:br>
                      <a:r>
                        <a:rPr lang="en-US" dirty="0"/>
                        <a:t>// set servo to mid-point </a:t>
                      </a:r>
                      <a:endParaRPr lang="en-US" sz="1800" kern="1200" dirty="0">
                        <a:solidFill>
                          <a:schemeClr val="dk1"/>
                        </a:solidFill>
                        <a:latin typeface="+mn-lt"/>
                        <a:ea typeface="+mn-ea"/>
                        <a:cs typeface="+mn-cs"/>
                      </a:endParaRPr>
                    </a:p>
                    <a:p>
                      <a:pPr marL="0" indent="0">
                        <a:buFont typeface="Arial" panose="020B0604020202020204" pitchFamily="34" charset="0"/>
                        <a:buNone/>
                      </a:pPr>
                      <a:r>
                        <a:rPr lang="en-US" dirty="0"/>
                        <a:t> } </a:t>
                      </a:r>
                    </a:p>
                    <a:p>
                      <a:pPr marL="0" indent="0">
                        <a:buFont typeface="Arial" panose="020B0604020202020204" pitchFamily="34" charset="0"/>
                        <a:buNone/>
                      </a:pPr>
                      <a:r>
                        <a:rPr lang="en-US" dirty="0"/>
                        <a:t>void </a:t>
                      </a:r>
                      <a:r>
                        <a:rPr lang="en-US" dirty="0">
                          <a:solidFill>
                            <a:schemeClr val="tx2"/>
                          </a:solidFill>
                        </a:rPr>
                        <a:t>loop</a:t>
                      </a:r>
                      <a:r>
                        <a:rPr lang="en-US" dirty="0"/>
                        <a:t>() {</a:t>
                      </a:r>
                    </a:p>
                    <a:p>
                      <a:pPr marL="0" indent="0">
                        <a:buFont typeface="Arial" panose="020B0604020202020204" pitchFamily="34" charset="0"/>
                        <a:buNone/>
                      </a:pPr>
                      <a:r>
                        <a:rPr lang="en-US" dirty="0" err="1"/>
                        <a:t>bool</a:t>
                      </a:r>
                      <a:r>
                        <a:rPr lang="en-US" baseline="0" dirty="0"/>
                        <a:t> joined;</a:t>
                      </a:r>
                    </a:p>
                    <a:p>
                      <a:pPr marL="0" indent="0">
                        <a:buFont typeface="Arial" panose="020B0604020202020204" pitchFamily="34" charset="0"/>
                        <a:buNone/>
                      </a:pPr>
                      <a:r>
                        <a:rPr lang="en-US" baseline="0" dirty="0"/>
                        <a:t>joined = </a:t>
                      </a:r>
                      <a:r>
                        <a:rPr lang="en-US" baseline="0" dirty="0" err="1">
                          <a:solidFill>
                            <a:schemeClr val="tx2">
                              <a:lumMod val="50000"/>
                            </a:schemeClr>
                          </a:solidFill>
                        </a:rPr>
                        <a:t>myservo.attached</a:t>
                      </a:r>
                      <a:r>
                        <a:rPr lang="en-US" baseline="0" dirty="0"/>
                        <a:t>();</a:t>
                      </a:r>
                      <a:r>
                        <a:rPr lang="en-US" dirty="0"/>
                        <a:t/>
                      </a:r>
                      <a:br>
                        <a:rPr lang="en-US" dirty="0"/>
                      </a:br>
                      <a:r>
                        <a:rPr lang="en-US" sz="1600" dirty="0"/>
                        <a:t>// return</a:t>
                      </a:r>
                      <a:r>
                        <a:rPr lang="en-US" sz="1600" baseline="0" dirty="0"/>
                        <a:t> true if attached</a:t>
                      </a:r>
                      <a:br>
                        <a:rPr lang="en-US" sz="1600" baseline="0" dirty="0"/>
                      </a:br>
                      <a:r>
                        <a:rPr lang="en-US" sz="1600" baseline="0" dirty="0"/>
                        <a:t>//return false if not attached</a:t>
                      </a:r>
                      <a:r>
                        <a:rPr lang="en-US" sz="1600" dirty="0"/>
                        <a:t> </a:t>
                      </a:r>
                    </a:p>
                    <a:p>
                      <a:pPr marL="0" indent="0">
                        <a:buFont typeface="Arial" panose="020B0604020202020204" pitchFamily="34" charset="0"/>
                        <a:buNone/>
                      </a:pPr>
                      <a:r>
                        <a:rPr lang="en-US" dirty="0"/>
                        <a:t>} </a:t>
                      </a:r>
                      <a:endParaRPr lang="sv-SE" dirty="0"/>
                    </a:p>
                    <a:p>
                      <a:pPr marL="0" indent="0">
                        <a:buFont typeface="Wingdings" panose="05000000000000000000" pitchFamily="2" charset="2"/>
                        <a:buNone/>
                      </a:pPr>
                      <a:endParaRPr lang="en-US" dirty="0"/>
                    </a:p>
                  </a:txBody>
                  <a:tcPr/>
                </a:tc>
                <a:tc>
                  <a:txBody>
                    <a:bodyPr/>
                    <a:lstStyle/>
                    <a:p>
                      <a:pPr marL="0" indent="0">
                        <a:buFont typeface="Wingdings" panose="05000000000000000000" pitchFamily="2" charset="2"/>
                        <a:buNone/>
                      </a:pPr>
                      <a:r>
                        <a:rPr lang="en-US" dirty="0">
                          <a:solidFill>
                            <a:schemeClr val="tx2"/>
                          </a:solidFill>
                        </a:rPr>
                        <a:t>#include &lt;</a:t>
                      </a:r>
                      <a:r>
                        <a:rPr lang="en-US" dirty="0" err="1">
                          <a:solidFill>
                            <a:schemeClr val="tx2"/>
                          </a:solidFill>
                        </a:rPr>
                        <a:t>Servo.h</a:t>
                      </a:r>
                      <a:r>
                        <a:rPr lang="en-US" dirty="0">
                          <a:solidFill>
                            <a:schemeClr val="tx2"/>
                          </a:solidFill>
                        </a:rPr>
                        <a:t>&gt; </a:t>
                      </a:r>
                    </a:p>
                    <a:p>
                      <a:pPr marL="0" indent="0">
                        <a:buFont typeface="Arial" panose="020B0604020202020204" pitchFamily="34" charset="0"/>
                        <a:buNone/>
                      </a:pPr>
                      <a:r>
                        <a:rPr lang="en-US" dirty="0"/>
                        <a:t>Servo </a:t>
                      </a:r>
                      <a:r>
                        <a:rPr lang="en-US" dirty="0" err="1">
                          <a:solidFill>
                            <a:schemeClr val="tx2"/>
                          </a:solidFill>
                        </a:rPr>
                        <a:t>myservo</a:t>
                      </a:r>
                      <a:r>
                        <a:rPr lang="en-US" dirty="0"/>
                        <a:t>; </a:t>
                      </a:r>
                    </a:p>
                    <a:p>
                      <a:pPr marL="0" indent="0">
                        <a:buFont typeface="Arial" panose="020B0604020202020204" pitchFamily="34" charset="0"/>
                        <a:buNone/>
                      </a:pPr>
                      <a:r>
                        <a:rPr lang="en-US" dirty="0"/>
                        <a:t>void </a:t>
                      </a:r>
                      <a:r>
                        <a:rPr lang="en-US" dirty="0">
                          <a:solidFill>
                            <a:schemeClr val="tx2"/>
                          </a:solidFill>
                        </a:rPr>
                        <a:t>setup</a:t>
                      </a:r>
                      <a:r>
                        <a:rPr lang="en-US" dirty="0"/>
                        <a:t>() { </a:t>
                      </a:r>
                    </a:p>
                    <a:p>
                      <a:pPr marL="0" indent="0">
                        <a:buFont typeface="Arial" panose="020B0604020202020204" pitchFamily="34" charset="0"/>
                        <a:buNone/>
                      </a:pPr>
                      <a:r>
                        <a:rPr lang="en-US" dirty="0"/>
                        <a:t>     </a:t>
                      </a:r>
                      <a:r>
                        <a:rPr lang="en-US" dirty="0" err="1">
                          <a:solidFill>
                            <a:schemeClr val="tx2"/>
                          </a:solidFill>
                        </a:rPr>
                        <a:t>myservo.attach</a:t>
                      </a:r>
                      <a:r>
                        <a:rPr lang="en-US" dirty="0">
                          <a:solidFill>
                            <a:schemeClr val="tx2"/>
                          </a:solidFill>
                        </a:rPr>
                        <a:t> </a:t>
                      </a:r>
                      <a:r>
                        <a:rPr lang="en-US" dirty="0">
                          <a:solidFill>
                            <a:schemeClr val="tx1"/>
                          </a:solidFill>
                        </a:rPr>
                        <a:t>(9);</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a:t>
                      </a:r>
                    </a:p>
                    <a:p>
                      <a:pPr marL="0" indent="0">
                        <a:buFont typeface="Arial" panose="020B0604020202020204" pitchFamily="34" charset="0"/>
                        <a:buNone/>
                      </a:pPr>
                      <a:r>
                        <a:rPr lang="en-US" dirty="0"/>
                        <a:t>void </a:t>
                      </a:r>
                      <a:r>
                        <a:rPr lang="en-US" dirty="0">
                          <a:solidFill>
                            <a:schemeClr val="tx2"/>
                          </a:solidFill>
                        </a:rPr>
                        <a:t>loop</a:t>
                      </a:r>
                      <a:r>
                        <a:rPr lang="en-US" dirty="0"/>
                        <a: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//code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a:t>
                      </a:r>
                      <a:r>
                        <a:rPr lang="en-US" dirty="0" err="1">
                          <a:solidFill>
                            <a:schemeClr val="tx2"/>
                          </a:solidFill>
                        </a:rPr>
                        <a:t>myservo.detach</a:t>
                      </a:r>
                      <a:r>
                        <a:rPr lang="en-US" dirty="0">
                          <a:solidFill>
                            <a:schemeClr val="tx2"/>
                          </a:solidFill>
                        </a:rPr>
                        <a:t> </a:t>
                      </a:r>
                      <a:r>
                        <a:rPr lang="en-US" dirty="0">
                          <a:solidFill>
                            <a:schemeClr val="tx1"/>
                          </a:solidFill>
                        </a:rPr>
                        <a:t>(9);</a:t>
                      </a:r>
                      <a:br>
                        <a:rPr lang="en-US" dirty="0">
                          <a:solidFill>
                            <a:schemeClr val="tx1"/>
                          </a:solidFill>
                        </a:rPr>
                      </a:br>
                      <a:r>
                        <a:rPr lang="en-US" dirty="0">
                          <a:solidFill>
                            <a:schemeClr val="tx1"/>
                          </a:solidFill>
                        </a:rPr>
                        <a:t>//detach Servo from</a:t>
                      </a:r>
                      <a:r>
                        <a:rPr lang="en-US" baseline="0" dirty="0">
                          <a:solidFill>
                            <a:schemeClr val="tx1"/>
                          </a:solidFill>
                        </a:rPr>
                        <a:t> //pin 9</a:t>
                      </a:r>
                      <a:endParaRPr lang="en-US" dirty="0"/>
                    </a:p>
                    <a:p>
                      <a:pPr marL="0" indent="0">
                        <a:buFont typeface="Arial" panose="020B0604020202020204" pitchFamily="34" charset="0"/>
                        <a:buNone/>
                      </a:pPr>
                      <a:r>
                        <a:rPr lang="en-US" dirty="0"/>
                        <a:t> </a:t>
                      </a:r>
                    </a:p>
                    <a:p>
                      <a:pPr marL="0" indent="0">
                        <a:buFont typeface="Arial" panose="020B0604020202020204" pitchFamily="34" charset="0"/>
                        <a:buNone/>
                      </a:pPr>
                      <a:r>
                        <a:rPr lang="en-US" dirty="0"/>
                        <a:t>} </a:t>
                      </a:r>
                      <a:endParaRPr lang="sv-SE" dirty="0"/>
                    </a:p>
                    <a:p>
                      <a:pPr marL="0" indent="0">
                        <a:buFont typeface="Wingdings" panose="05000000000000000000" pitchFamily="2" charset="2"/>
                        <a:buNone/>
                      </a:pPr>
                      <a:endParaRPr lang="en-US"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24959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pc="-1" dirty="0">
                <a:solidFill>
                  <a:srgbClr val="373737"/>
                </a:solidFill>
                <a:latin typeface="Roboto Condensed"/>
              </a:rPr>
              <a:t>Servo motor</a:t>
            </a:r>
            <a:r>
              <a:rPr lang="en-IN" sz="3400" b="1" strike="noStrike" spc="-1" dirty="0">
                <a:solidFill>
                  <a:srgbClr val="373737"/>
                </a:solidFill>
                <a:latin typeface="Roboto Condensed"/>
              </a:rPr>
              <a:t> – Code explanation</a:t>
            </a:r>
            <a:endParaRPr lang="en-IN" sz="3400" b="0" strike="noStrike" spc="-1" dirty="0">
              <a:latin typeface="Arial"/>
            </a:endParaRPr>
          </a:p>
        </p:txBody>
      </p:sp>
      <p:sp>
        <p:nvSpPr>
          <p:cNvPr id="538" name="CustomShape 2"/>
          <p:cNvSpPr/>
          <p:nvPr/>
        </p:nvSpPr>
        <p:spPr>
          <a:xfrm>
            <a:off x="131040" y="863280"/>
            <a:ext cx="11928960"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4960" indent="-264240" algn="just">
              <a:lnSpc>
                <a:spcPct val="90000"/>
              </a:lnSpc>
              <a:spcBef>
                <a:spcPts val="1001"/>
              </a:spcBef>
              <a:buClr>
                <a:srgbClr val="B84742"/>
              </a:buClr>
              <a:buFont typeface="Wingdings 3" charset="2"/>
              <a:buChar char=""/>
            </a:pPr>
            <a:r>
              <a:rPr lang="en-IN" sz="2400" b="0" strike="noStrike" spc="-1" dirty="0">
                <a:solidFill>
                  <a:srgbClr val="212121"/>
                </a:solidFill>
                <a:latin typeface="Roboto Condensed"/>
              </a:rPr>
              <a:t>The code in Arduino for Servo motor can be written as following:</a:t>
            </a:r>
            <a:endParaRPr lang="en-IN" sz="2400" b="0" strike="noStrike" spc="-1" dirty="0">
              <a:latin typeface="Arial"/>
            </a:endParaRPr>
          </a:p>
        </p:txBody>
      </p:sp>
      <p:sp>
        <p:nvSpPr>
          <p:cNvPr id="539" name="CustomShape 3"/>
          <p:cNvSpPr/>
          <p:nvPr/>
        </p:nvSpPr>
        <p:spPr>
          <a:xfrm>
            <a:off x="631079" y="1650600"/>
            <a:ext cx="5474753" cy="495504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lvl="0" eaLnBrk="0" fontAlgn="base" hangingPunct="0">
              <a:spcBef>
                <a:spcPct val="0"/>
              </a:spcBef>
              <a:spcAft>
                <a:spcPct val="0"/>
              </a:spcAft>
            </a:pPr>
            <a:r>
              <a:rPr lang="en-US" sz="2000" dirty="0">
                <a:solidFill>
                  <a:srgbClr val="5E6D03"/>
                </a:solidFill>
                <a:latin typeface="+mj-lt"/>
              </a:rPr>
              <a:t>#include</a:t>
            </a:r>
            <a:r>
              <a:rPr lang="en-US" sz="2000" dirty="0">
                <a:latin typeface="+mj-lt"/>
              </a:rPr>
              <a:t> </a:t>
            </a:r>
            <a:r>
              <a:rPr lang="en-US" sz="2000" dirty="0">
                <a:solidFill>
                  <a:srgbClr val="434F54"/>
                </a:solidFill>
                <a:latin typeface="+mj-lt"/>
              </a:rPr>
              <a:t>&lt;</a:t>
            </a:r>
            <a:r>
              <a:rPr lang="en-US" sz="2000" b="1" dirty="0" err="1">
                <a:solidFill>
                  <a:srgbClr val="D35400"/>
                </a:solidFill>
                <a:latin typeface="+mj-lt"/>
              </a:rPr>
              <a:t>Servo</a:t>
            </a:r>
            <a:r>
              <a:rPr lang="en-US" sz="2000" dirty="0" err="1">
                <a:solidFill>
                  <a:srgbClr val="434F54"/>
                </a:solidFill>
                <a:latin typeface="+mj-lt"/>
              </a:rPr>
              <a:t>.</a:t>
            </a:r>
            <a:r>
              <a:rPr lang="en-US" sz="2000" dirty="0" err="1">
                <a:solidFill>
                  <a:srgbClr val="000000"/>
                </a:solidFill>
                <a:latin typeface="+mj-lt"/>
              </a:rPr>
              <a:t>h</a:t>
            </a:r>
            <a:r>
              <a:rPr lang="en-US" sz="2000" dirty="0">
                <a:solidFill>
                  <a:srgbClr val="434F54"/>
                </a:solidFill>
                <a:latin typeface="+mj-lt"/>
              </a:rPr>
              <a:t>&gt;</a:t>
            </a:r>
          </a:p>
          <a:p>
            <a:pPr lvl="0" eaLnBrk="0" fontAlgn="base" hangingPunct="0">
              <a:spcBef>
                <a:spcPct val="0"/>
              </a:spcBef>
              <a:spcAft>
                <a:spcPct val="0"/>
              </a:spcAft>
            </a:pPr>
            <a:endParaRPr lang="en-US" sz="2000" dirty="0">
              <a:solidFill>
                <a:srgbClr val="434F54"/>
              </a:solidFill>
              <a:latin typeface="+mj-lt"/>
            </a:endParaRPr>
          </a:p>
          <a:p>
            <a:pPr lvl="0" eaLnBrk="0" fontAlgn="base" hangingPunct="0">
              <a:spcBef>
                <a:spcPct val="0"/>
              </a:spcBef>
              <a:spcAft>
                <a:spcPct val="0"/>
              </a:spcAft>
            </a:pPr>
            <a:r>
              <a:rPr lang="en-US" sz="2000" b="1" dirty="0">
                <a:solidFill>
                  <a:srgbClr val="D35400"/>
                </a:solidFill>
                <a:latin typeface="+mj-lt"/>
              </a:rPr>
              <a:t>Servo</a:t>
            </a:r>
            <a:r>
              <a:rPr lang="en-US" sz="2000" dirty="0">
                <a:latin typeface="+mj-lt"/>
              </a:rPr>
              <a:t> </a:t>
            </a:r>
            <a:r>
              <a:rPr lang="en-US" sz="2000" dirty="0" err="1" smtClean="0">
                <a:solidFill>
                  <a:srgbClr val="000000"/>
                </a:solidFill>
                <a:latin typeface="+mj-lt"/>
              </a:rPr>
              <a:t>darshanservo</a:t>
            </a:r>
            <a:r>
              <a:rPr lang="en-US" sz="2000" dirty="0" err="1" smtClean="0">
                <a:solidFill>
                  <a:srgbClr val="434F54"/>
                </a:solidFill>
                <a:latin typeface="+mj-lt"/>
              </a:rPr>
              <a:t>,</a:t>
            </a:r>
            <a:r>
              <a:rPr lang="en-US" sz="2000" dirty="0" err="1" smtClean="0">
                <a:solidFill>
                  <a:srgbClr val="000000"/>
                </a:solidFill>
                <a:latin typeface="+mj-lt"/>
              </a:rPr>
              <a:t>btechservo</a:t>
            </a:r>
            <a:r>
              <a:rPr lang="en-US" sz="2000" dirty="0" smtClean="0">
                <a:solidFill>
                  <a:srgbClr val="000000"/>
                </a:solidFill>
                <a:latin typeface="+mj-lt"/>
              </a:rPr>
              <a:t>;</a:t>
            </a:r>
            <a:r>
              <a:rPr lang="en-US" sz="2000" dirty="0" smtClean="0">
                <a:latin typeface="+mj-lt"/>
              </a:rPr>
              <a:t> </a:t>
            </a:r>
            <a:endParaRPr lang="en-US" sz="2000" dirty="0">
              <a:latin typeface="+mj-lt"/>
            </a:endParaRPr>
          </a:p>
          <a:p>
            <a:pPr lvl="0" eaLnBrk="0" fontAlgn="base" hangingPunct="0">
              <a:spcBef>
                <a:spcPct val="0"/>
              </a:spcBef>
              <a:spcAft>
                <a:spcPct val="0"/>
              </a:spcAft>
            </a:pPr>
            <a:r>
              <a:rPr lang="en-US" sz="2000" dirty="0">
                <a:solidFill>
                  <a:srgbClr val="00979C"/>
                </a:solidFill>
                <a:latin typeface="+mj-lt"/>
              </a:rPr>
              <a:t>void</a:t>
            </a:r>
            <a:r>
              <a:rPr lang="en-US" sz="2000" dirty="0">
                <a:latin typeface="+mj-lt"/>
              </a:rPr>
              <a:t> </a:t>
            </a:r>
            <a:r>
              <a:rPr lang="en-US" sz="2000" dirty="0">
                <a:solidFill>
                  <a:srgbClr val="5E6D03"/>
                </a:solidFill>
                <a:latin typeface="+mj-lt"/>
              </a:rPr>
              <a:t>setup</a:t>
            </a:r>
            <a:r>
              <a:rPr lang="en-US" sz="2000" dirty="0">
                <a:solidFill>
                  <a:srgbClr val="000000"/>
                </a:solidFill>
                <a:latin typeface="+mj-lt"/>
              </a:rPr>
              <a:t>()</a:t>
            </a:r>
            <a:r>
              <a:rPr lang="en-US" sz="2000" dirty="0">
                <a:latin typeface="+mj-lt"/>
              </a:rPr>
              <a:t> </a:t>
            </a:r>
            <a:r>
              <a:rPr lang="en-US" sz="2000" dirty="0">
                <a:solidFill>
                  <a:srgbClr val="000000"/>
                </a:solidFill>
                <a:latin typeface="+mj-lt"/>
              </a:rPr>
              <a:t>{</a:t>
            </a:r>
            <a:r>
              <a:rPr lang="en-US" sz="2000" dirty="0">
                <a:latin typeface="+mj-lt"/>
              </a:rPr>
              <a:t>  </a:t>
            </a:r>
          </a:p>
          <a:p>
            <a:pPr lvl="0" eaLnBrk="0" fontAlgn="base" hangingPunct="0">
              <a:spcBef>
                <a:spcPct val="0"/>
              </a:spcBef>
              <a:spcAft>
                <a:spcPct val="0"/>
              </a:spcAft>
            </a:pPr>
            <a:r>
              <a:rPr lang="en-US" sz="2000" b="1" dirty="0">
                <a:solidFill>
                  <a:srgbClr val="D35400"/>
                </a:solidFill>
                <a:latin typeface="+mj-lt"/>
              </a:rPr>
              <a:t>  </a:t>
            </a:r>
            <a:r>
              <a:rPr lang="en-US" sz="2000" b="1" dirty="0" err="1">
                <a:solidFill>
                  <a:srgbClr val="D35400"/>
                </a:solidFill>
                <a:latin typeface="+mj-lt"/>
              </a:rPr>
              <a:t>Serial</a:t>
            </a:r>
            <a:r>
              <a:rPr lang="en-US" sz="2000" dirty="0" err="1">
                <a:solidFill>
                  <a:srgbClr val="434F54"/>
                </a:solidFill>
                <a:latin typeface="+mj-lt"/>
              </a:rPr>
              <a:t>.</a:t>
            </a:r>
            <a:r>
              <a:rPr lang="en-US" sz="2000" dirty="0" err="1">
                <a:solidFill>
                  <a:srgbClr val="D35400"/>
                </a:solidFill>
                <a:latin typeface="+mj-lt"/>
              </a:rPr>
              <a:t>begin</a:t>
            </a:r>
            <a:r>
              <a:rPr lang="en-US" sz="2000" dirty="0">
                <a:solidFill>
                  <a:srgbClr val="000000"/>
                </a:solidFill>
                <a:latin typeface="+mj-lt"/>
              </a:rPr>
              <a:t>(9600);</a:t>
            </a:r>
          </a:p>
          <a:p>
            <a:pPr lvl="0" eaLnBrk="0" fontAlgn="base" hangingPunct="0">
              <a:spcBef>
                <a:spcPct val="0"/>
              </a:spcBef>
              <a:spcAft>
                <a:spcPct val="0"/>
              </a:spcAft>
            </a:pPr>
            <a:r>
              <a:rPr lang="en-US" sz="2000" dirty="0">
                <a:latin typeface="+mj-lt"/>
              </a:rPr>
              <a:t>  </a:t>
            </a:r>
            <a:r>
              <a:rPr lang="en-US" sz="2000" dirty="0" err="1" smtClean="0">
                <a:solidFill>
                  <a:srgbClr val="000000"/>
                </a:solidFill>
                <a:latin typeface="+mj-lt"/>
              </a:rPr>
              <a:t>btechservo</a:t>
            </a:r>
            <a:r>
              <a:rPr lang="en-US" sz="2000" dirty="0" err="1" smtClean="0">
                <a:solidFill>
                  <a:srgbClr val="434F54"/>
                </a:solidFill>
                <a:latin typeface="+mj-lt"/>
              </a:rPr>
              <a:t>.</a:t>
            </a:r>
            <a:r>
              <a:rPr lang="en-US" sz="2000" dirty="0" err="1" smtClean="0">
                <a:solidFill>
                  <a:srgbClr val="D35400"/>
                </a:solidFill>
                <a:latin typeface="+mj-lt"/>
              </a:rPr>
              <a:t>attach</a:t>
            </a:r>
            <a:r>
              <a:rPr lang="en-US" sz="2000" dirty="0" smtClean="0">
                <a:solidFill>
                  <a:srgbClr val="000000"/>
                </a:solidFill>
                <a:latin typeface="+mj-lt"/>
              </a:rPr>
              <a:t>(9</a:t>
            </a:r>
            <a:r>
              <a:rPr lang="en-US" sz="2000" dirty="0">
                <a:solidFill>
                  <a:srgbClr val="000000"/>
                </a:solidFill>
                <a:latin typeface="+mj-lt"/>
              </a:rPr>
              <a:t>);</a:t>
            </a:r>
            <a:r>
              <a:rPr lang="en-US" sz="2000" dirty="0">
                <a:solidFill>
                  <a:srgbClr val="434F54"/>
                </a:solidFill>
                <a:latin typeface="+mj-lt"/>
              </a:rPr>
              <a:t>//attach servo to pin </a:t>
            </a:r>
            <a:r>
              <a:rPr lang="en-US" sz="2000" dirty="0" smtClean="0">
                <a:solidFill>
                  <a:srgbClr val="434F54"/>
                </a:solidFill>
                <a:latin typeface="+mj-lt"/>
              </a:rPr>
              <a:t>9</a:t>
            </a:r>
          </a:p>
          <a:p>
            <a:pPr lvl="0" eaLnBrk="0" fontAlgn="base" hangingPunct="0">
              <a:spcBef>
                <a:spcPct val="0"/>
              </a:spcBef>
              <a:spcAft>
                <a:spcPct val="0"/>
              </a:spcAft>
            </a:pPr>
            <a:r>
              <a:rPr lang="en-US" sz="2000" dirty="0" smtClean="0">
                <a:latin typeface="+mj-lt"/>
              </a:rPr>
              <a:t>  </a:t>
            </a:r>
            <a:r>
              <a:rPr lang="en-US" sz="2000" dirty="0" err="1" smtClean="0">
                <a:solidFill>
                  <a:srgbClr val="000000"/>
                </a:solidFill>
                <a:latin typeface="+mj-lt"/>
              </a:rPr>
              <a:t>darshanservo</a:t>
            </a:r>
            <a:r>
              <a:rPr lang="en-US" sz="2000" dirty="0" err="1" smtClean="0">
                <a:solidFill>
                  <a:srgbClr val="434F54"/>
                </a:solidFill>
                <a:latin typeface="+mj-lt"/>
              </a:rPr>
              <a:t>.</a:t>
            </a:r>
            <a:r>
              <a:rPr lang="en-US" sz="2000" dirty="0" err="1" smtClean="0">
                <a:solidFill>
                  <a:srgbClr val="D35400"/>
                </a:solidFill>
                <a:latin typeface="+mj-lt"/>
              </a:rPr>
              <a:t>attach</a:t>
            </a:r>
            <a:r>
              <a:rPr lang="en-US" sz="2000" dirty="0" smtClean="0">
                <a:solidFill>
                  <a:srgbClr val="000000"/>
                </a:solidFill>
                <a:latin typeface="+mj-lt"/>
              </a:rPr>
              <a:t>(11);</a:t>
            </a:r>
            <a:r>
              <a:rPr lang="en-US" sz="2000" dirty="0" smtClean="0">
                <a:solidFill>
                  <a:srgbClr val="434F54"/>
                </a:solidFill>
                <a:latin typeface="+mj-lt"/>
              </a:rPr>
              <a:t>//attach servo to pin 11</a:t>
            </a:r>
            <a:r>
              <a:rPr lang="en-US" sz="2000" dirty="0" smtClean="0">
                <a:latin typeface="+mj-lt"/>
              </a:rPr>
              <a:t> </a:t>
            </a:r>
          </a:p>
          <a:p>
            <a:pPr lvl="0" eaLnBrk="0" fontAlgn="base" hangingPunct="0">
              <a:spcBef>
                <a:spcPct val="0"/>
              </a:spcBef>
              <a:spcAft>
                <a:spcPct val="0"/>
              </a:spcAft>
            </a:pPr>
            <a:r>
              <a:rPr lang="en-US" sz="2000" dirty="0" smtClean="0">
                <a:solidFill>
                  <a:srgbClr val="000000"/>
                </a:solidFill>
                <a:latin typeface="+mj-lt"/>
              </a:rPr>
              <a:t>}</a:t>
            </a:r>
            <a:r>
              <a:rPr lang="en-US" sz="2000" dirty="0" smtClean="0">
                <a:latin typeface="+mj-lt"/>
              </a:rPr>
              <a:t> </a:t>
            </a:r>
            <a:endParaRPr lang="en-US" sz="2000" dirty="0">
              <a:latin typeface="+mj-lt"/>
            </a:endParaRPr>
          </a:p>
          <a:p>
            <a:pPr lvl="0" eaLnBrk="0" fontAlgn="base" hangingPunct="0">
              <a:spcBef>
                <a:spcPct val="0"/>
              </a:spcBef>
              <a:spcAft>
                <a:spcPct val="0"/>
              </a:spcAft>
            </a:pPr>
            <a:r>
              <a:rPr lang="en-US" sz="2000" dirty="0">
                <a:solidFill>
                  <a:srgbClr val="00979C"/>
                </a:solidFill>
                <a:latin typeface="+mj-lt"/>
              </a:rPr>
              <a:t>void</a:t>
            </a:r>
            <a:r>
              <a:rPr lang="en-US" sz="2000" dirty="0">
                <a:latin typeface="+mj-lt"/>
              </a:rPr>
              <a:t> </a:t>
            </a:r>
            <a:r>
              <a:rPr lang="en-US" sz="2000" dirty="0">
                <a:solidFill>
                  <a:srgbClr val="5E6D03"/>
                </a:solidFill>
                <a:latin typeface="+mj-lt"/>
              </a:rPr>
              <a:t>loop</a:t>
            </a:r>
            <a:r>
              <a:rPr lang="en-US" sz="2000" dirty="0">
                <a:solidFill>
                  <a:srgbClr val="000000"/>
                </a:solidFill>
                <a:latin typeface="+mj-lt"/>
              </a:rPr>
              <a:t>()</a:t>
            </a:r>
          </a:p>
          <a:p>
            <a:pPr lvl="0" eaLnBrk="0" fontAlgn="base" hangingPunct="0">
              <a:spcBef>
                <a:spcPct val="0"/>
              </a:spcBef>
              <a:spcAft>
                <a:spcPct val="0"/>
              </a:spcAft>
            </a:pPr>
            <a:r>
              <a:rPr lang="en-US" sz="2000" dirty="0">
                <a:latin typeface="+mj-lt"/>
              </a:rPr>
              <a:t> </a:t>
            </a:r>
            <a:r>
              <a:rPr lang="en-US" sz="2000" dirty="0">
                <a:solidFill>
                  <a:srgbClr val="000000"/>
                </a:solidFill>
                <a:latin typeface="+mj-lt"/>
              </a:rPr>
              <a:t>{</a:t>
            </a:r>
            <a:r>
              <a:rPr lang="en-US" sz="2000" dirty="0">
                <a:latin typeface="+mj-lt"/>
              </a:rPr>
              <a:t>  </a:t>
            </a:r>
          </a:p>
          <a:p>
            <a:pPr lvl="0" eaLnBrk="0" fontAlgn="base" hangingPunct="0">
              <a:spcBef>
                <a:spcPct val="0"/>
              </a:spcBef>
              <a:spcAft>
                <a:spcPct val="0"/>
              </a:spcAft>
            </a:pPr>
            <a:r>
              <a:rPr lang="en-US" sz="2000" dirty="0">
                <a:solidFill>
                  <a:srgbClr val="000000"/>
                </a:solidFill>
                <a:latin typeface="+mj-lt"/>
              </a:rPr>
              <a:t> </a:t>
            </a:r>
            <a:r>
              <a:rPr lang="en-US" sz="2000" dirty="0" err="1">
                <a:solidFill>
                  <a:srgbClr val="000000"/>
                </a:solidFill>
                <a:latin typeface="+mj-lt"/>
              </a:rPr>
              <a:t>darshanservo</a:t>
            </a:r>
            <a:r>
              <a:rPr lang="en-US" sz="2000" dirty="0" err="1">
                <a:solidFill>
                  <a:srgbClr val="434F54"/>
                </a:solidFill>
                <a:latin typeface="+mj-lt"/>
              </a:rPr>
              <a:t>.</a:t>
            </a:r>
            <a:r>
              <a:rPr lang="en-US" sz="2000" dirty="0" err="1">
                <a:solidFill>
                  <a:srgbClr val="D35400"/>
                </a:solidFill>
                <a:latin typeface="+mj-lt"/>
              </a:rPr>
              <a:t>write</a:t>
            </a:r>
            <a:r>
              <a:rPr lang="en-US" sz="2000" dirty="0">
                <a:solidFill>
                  <a:srgbClr val="000000"/>
                </a:solidFill>
                <a:latin typeface="+mj-lt"/>
              </a:rPr>
              <a:t>(10);</a:t>
            </a:r>
            <a:r>
              <a:rPr lang="en-US" sz="2000" dirty="0">
                <a:latin typeface="+mj-lt"/>
              </a:rPr>
              <a:t>  </a:t>
            </a:r>
          </a:p>
          <a:p>
            <a:pPr lvl="0" eaLnBrk="0" fontAlgn="base" hangingPunct="0">
              <a:spcBef>
                <a:spcPct val="0"/>
              </a:spcBef>
              <a:spcAft>
                <a:spcPct val="0"/>
              </a:spcAft>
            </a:pPr>
            <a:r>
              <a:rPr lang="en-US" sz="2000" dirty="0">
                <a:solidFill>
                  <a:srgbClr val="000000"/>
                </a:solidFill>
                <a:latin typeface="+mj-lt"/>
              </a:rPr>
              <a:t> </a:t>
            </a:r>
            <a:r>
              <a:rPr lang="en-US" sz="2000" dirty="0" err="1" smtClean="0">
                <a:solidFill>
                  <a:srgbClr val="000000"/>
                </a:solidFill>
                <a:latin typeface="+mj-lt"/>
              </a:rPr>
              <a:t>btechservo</a:t>
            </a:r>
            <a:r>
              <a:rPr lang="en-US" sz="2000" dirty="0" err="1" smtClean="0">
                <a:solidFill>
                  <a:srgbClr val="434F54"/>
                </a:solidFill>
                <a:latin typeface="+mj-lt"/>
              </a:rPr>
              <a:t>.</a:t>
            </a:r>
            <a:r>
              <a:rPr lang="en-US" sz="2000" dirty="0" err="1" smtClean="0">
                <a:solidFill>
                  <a:srgbClr val="D35400"/>
                </a:solidFill>
                <a:latin typeface="+mj-lt"/>
              </a:rPr>
              <a:t>write</a:t>
            </a:r>
            <a:r>
              <a:rPr lang="en-US" sz="2000" dirty="0" smtClean="0">
                <a:solidFill>
                  <a:srgbClr val="000000"/>
                </a:solidFill>
                <a:latin typeface="+mj-lt"/>
              </a:rPr>
              <a:t>(45</a:t>
            </a:r>
            <a:r>
              <a:rPr lang="en-US" sz="2000" dirty="0">
                <a:solidFill>
                  <a:srgbClr val="000000"/>
                </a:solidFill>
                <a:latin typeface="+mj-lt"/>
              </a:rPr>
              <a:t>);</a:t>
            </a:r>
          </a:p>
          <a:p>
            <a:pPr lvl="0" eaLnBrk="0" fontAlgn="base" hangingPunct="0">
              <a:spcBef>
                <a:spcPct val="0"/>
              </a:spcBef>
              <a:spcAft>
                <a:spcPct val="0"/>
              </a:spcAft>
            </a:pPr>
            <a:r>
              <a:rPr lang="en-US" sz="2000" dirty="0">
                <a:latin typeface="+mj-lt"/>
              </a:rPr>
              <a:t>  </a:t>
            </a:r>
            <a:r>
              <a:rPr lang="en-US" sz="2000" dirty="0">
                <a:solidFill>
                  <a:srgbClr val="D35400"/>
                </a:solidFill>
                <a:latin typeface="+mj-lt"/>
              </a:rPr>
              <a:t>delay</a:t>
            </a:r>
            <a:r>
              <a:rPr lang="en-US" sz="2000" dirty="0">
                <a:solidFill>
                  <a:srgbClr val="000000"/>
                </a:solidFill>
                <a:latin typeface="+mj-lt"/>
              </a:rPr>
              <a:t>(15);</a:t>
            </a:r>
          </a:p>
          <a:p>
            <a:pPr lvl="0" eaLnBrk="0" fontAlgn="base" hangingPunct="0">
              <a:spcBef>
                <a:spcPct val="0"/>
              </a:spcBef>
              <a:spcAft>
                <a:spcPct val="0"/>
              </a:spcAft>
            </a:pPr>
            <a:r>
              <a:rPr lang="en-US" sz="2000" dirty="0">
                <a:solidFill>
                  <a:srgbClr val="000000"/>
                </a:solidFill>
                <a:latin typeface="+mj-lt"/>
              </a:rPr>
              <a:t>}</a:t>
            </a:r>
            <a:r>
              <a:rPr lang="en-US" sz="2000" dirty="0">
                <a:latin typeface="+mj-lt"/>
              </a:rPr>
              <a:t> </a:t>
            </a:r>
            <a:endParaRPr lang="en-US" sz="4400" dirty="0">
              <a:latin typeface="+mj-lt"/>
            </a:endParaRPr>
          </a:p>
        </p:txBody>
      </p:sp>
      <p:sp>
        <p:nvSpPr>
          <p:cNvPr id="540" name="CustomShape 4"/>
          <p:cNvSpPr/>
          <p:nvPr/>
        </p:nvSpPr>
        <p:spPr>
          <a:xfrm>
            <a:off x="130500" y="1649880"/>
            <a:ext cx="501120" cy="495576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mj-lt"/>
                <a:ea typeface="DejaVu Sans"/>
              </a:rPr>
              <a:t>1</a:t>
            </a:r>
            <a:endParaRPr lang="en-IN" sz="2000" b="0" strike="noStrike" spc="-1" dirty="0">
              <a:latin typeface="+mj-lt"/>
            </a:endParaRPr>
          </a:p>
          <a:p>
            <a:pPr algn="r">
              <a:lnSpc>
                <a:spcPct val="100000"/>
              </a:lnSpc>
            </a:pPr>
            <a:r>
              <a:rPr lang="en-IN" sz="2000" b="1" strike="noStrike" spc="-1" dirty="0">
                <a:solidFill>
                  <a:srgbClr val="585858"/>
                </a:solidFill>
                <a:latin typeface="+mj-lt"/>
                <a:ea typeface="DejaVu Sans"/>
              </a:rPr>
              <a:t>2</a:t>
            </a:r>
            <a:endParaRPr lang="en-IN" sz="2000" b="0" strike="noStrike" spc="-1" dirty="0">
              <a:latin typeface="+mj-lt"/>
            </a:endParaRPr>
          </a:p>
          <a:p>
            <a:pPr algn="r">
              <a:lnSpc>
                <a:spcPct val="100000"/>
              </a:lnSpc>
            </a:pPr>
            <a:r>
              <a:rPr lang="en-IN" sz="2000" b="1" strike="noStrike" spc="-1" dirty="0">
                <a:solidFill>
                  <a:srgbClr val="585858"/>
                </a:solidFill>
                <a:latin typeface="+mj-lt"/>
                <a:ea typeface="DejaVu Sans"/>
              </a:rPr>
              <a:t>3</a:t>
            </a:r>
            <a:endParaRPr lang="en-IN" sz="2000" b="0" strike="noStrike" spc="-1" dirty="0">
              <a:latin typeface="+mj-lt"/>
            </a:endParaRPr>
          </a:p>
          <a:p>
            <a:pPr algn="r">
              <a:lnSpc>
                <a:spcPct val="100000"/>
              </a:lnSpc>
            </a:pPr>
            <a:r>
              <a:rPr lang="en-IN" sz="2000" b="1" strike="noStrike" spc="-1" dirty="0">
                <a:solidFill>
                  <a:srgbClr val="585858"/>
                </a:solidFill>
                <a:latin typeface="+mj-lt"/>
                <a:ea typeface="DejaVu Sans"/>
              </a:rPr>
              <a:t>4</a:t>
            </a:r>
            <a:endParaRPr lang="en-IN" sz="2000" b="0" strike="noStrike" spc="-1" dirty="0">
              <a:latin typeface="+mj-lt"/>
            </a:endParaRPr>
          </a:p>
          <a:p>
            <a:pPr algn="r">
              <a:lnSpc>
                <a:spcPct val="100000"/>
              </a:lnSpc>
            </a:pPr>
            <a:r>
              <a:rPr lang="en-IN" sz="2000" b="1" strike="noStrike" spc="-1" dirty="0">
                <a:solidFill>
                  <a:srgbClr val="585858"/>
                </a:solidFill>
                <a:latin typeface="+mj-lt"/>
                <a:ea typeface="DejaVu Sans"/>
              </a:rPr>
              <a:t>5</a:t>
            </a:r>
            <a:endParaRPr lang="en-IN" sz="2000" b="0" strike="noStrike" spc="-1" dirty="0">
              <a:latin typeface="+mj-lt"/>
            </a:endParaRPr>
          </a:p>
          <a:p>
            <a:pPr algn="r">
              <a:lnSpc>
                <a:spcPct val="100000"/>
              </a:lnSpc>
            </a:pPr>
            <a:r>
              <a:rPr lang="en-IN" sz="2000" b="1" strike="noStrike" spc="-1" dirty="0">
                <a:solidFill>
                  <a:srgbClr val="585858"/>
                </a:solidFill>
                <a:latin typeface="+mj-lt"/>
                <a:ea typeface="DejaVu Sans"/>
              </a:rPr>
              <a:t>6</a:t>
            </a:r>
            <a:endParaRPr lang="en-IN" sz="2000" b="0" strike="noStrike" spc="-1" dirty="0">
              <a:latin typeface="+mj-lt"/>
            </a:endParaRPr>
          </a:p>
          <a:p>
            <a:pPr algn="r">
              <a:lnSpc>
                <a:spcPct val="100000"/>
              </a:lnSpc>
            </a:pPr>
            <a:r>
              <a:rPr lang="en-IN" sz="2000" b="1" strike="noStrike" spc="-1" dirty="0">
                <a:solidFill>
                  <a:srgbClr val="585858"/>
                </a:solidFill>
                <a:latin typeface="+mj-lt"/>
                <a:ea typeface="DejaVu Sans"/>
              </a:rPr>
              <a:t>7</a:t>
            </a:r>
            <a:endParaRPr lang="en-IN" sz="2000" b="0" strike="noStrike" spc="-1" dirty="0">
              <a:latin typeface="+mj-lt"/>
            </a:endParaRPr>
          </a:p>
          <a:p>
            <a:pPr algn="r">
              <a:lnSpc>
                <a:spcPct val="100000"/>
              </a:lnSpc>
            </a:pPr>
            <a:r>
              <a:rPr lang="en-IN" sz="2000" b="1" strike="noStrike" spc="-1" dirty="0">
                <a:solidFill>
                  <a:srgbClr val="585858"/>
                </a:solidFill>
                <a:latin typeface="+mj-lt"/>
                <a:ea typeface="DejaVu Sans"/>
              </a:rPr>
              <a:t>8</a:t>
            </a:r>
            <a:endParaRPr lang="en-IN" sz="2000" b="0" strike="noStrike" spc="-1" dirty="0">
              <a:latin typeface="+mj-lt"/>
            </a:endParaRPr>
          </a:p>
          <a:p>
            <a:pPr algn="r">
              <a:lnSpc>
                <a:spcPct val="100000"/>
              </a:lnSpc>
            </a:pPr>
            <a:r>
              <a:rPr lang="en-IN" sz="2000" b="1" strike="noStrike" spc="-1" dirty="0">
                <a:solidFill>
                  <a:srgbClr val="585858"/>
                </a:solidFill>
                <a:latin typeface="+mj-lt"/>
                <a:ea typeface="DejaVu Sans"/>
              </a:rPr>
              <a:t>9</a:t>
            </a:r>
            <a:endParaRPr lang="en-IN" sz="2000" b="0" strike="noStrike" spc="-1" dirty="0">
              <a:latin typeface="+mj-lt"/>
            </a:endParaRPr>
          </a:p>
          <a:p>
            <a:pPr algn="r">
              <a:lnSpc>
                <a:spcPct val="100000"/>
              </a:lnSpc>
            </a:pPr>
            <a:r>
              <a:rPr lang="en-IN" sz="2000" b="1" strike="noStrike" spc="-1" dirty="0">
                <a:solidFill>
                  <a:srgbClr val="585858"/>
                </a:solidFill>
                <a:latin typeface="+mj-lt"/>
                <a:ea typeface="DejaVu Sans"/>
              </a:rPr>
              <a:t>10</a:t>
            </a:r>
            <a:endParaRPr lang="en-IN" sz="2000" b="0" strike="noStrike" spc="-1" dirty="0">
              <a:latin typeface="+mj-lt"/>
            </a:endParaRPr>
          </a:p>
          <a:p>
            <a:pPr algn="r">
              <a:lnSpc>
                <a:spcPct val="100000"/>
              </a:lnSpc>
            </a:pPr>
            <a:r>
              <a:rPr lang="en-IN" sz="2000" b="1" strike="noStrike" spc="-1" dirty="0">
                <a:solidFill>
                  <a:srgbClr val="585858"/>
                </a:solidFill>
                <a:latin typeface="+mj-lt"/>
                <a:ea typeface="DejaVu Sans"/>
              </a:rPr>
              <a:t>11</a:t>
            </a:r>
            <a:endParaRPr lang="en-IN" sz="2000" b="0" strike="noStrike" spc="-1" dirty="0">
              <a:latin typeface="+mj-lt"/>
            </a:endParaRPr>
          </a:p>
          <a:p>
            <a:pPr algn="r">
              <a:lnSpc>
                <a:spcPct val="100000"/>
              </a:lnSpc>
            </a:pPr>
            <a:r>
              <a:rPr lang="en-IN" sz="2000" b="1" strike="noStrike" spc="-1" dirty="0">
                <a:solidFill>
                  <a:srgbClr val="585858"/>
                </a:solidFill>
                <a:latin typeface="+mj-lt"/>
                <a:ea typeface="DejaVu Sans"/>
              </a:rPr>
              <a:t>12</a:t>
            </a:r>
            <a:endParaRPr lang="en-IN" sz="2000" b="0" strike="noStrike" spc="-1" dirty="0">
              <a:latin typeface="+mj-lt"/>
            </a:endParaRPr>
          </a:p>
          <a:p>
            <a:pPr algn="r">
              <a:lnSpc>
                <a:spcPct val="100000"/>
              </a:lnSpc>
            </a:pPr>
            <a:r>
              <a:rPr lang="en-IN" sz="2000" b="1" strike="noStrike" spc="-1" dirty="0">
                <a:solidFill>
                  <a:srgbClr val="585858"/>
                </a:solidFill>
                <a:latin typeface="+mj-lt"/>
                <a:ea typeface="DejaVu Sans"/>
              </a:rPr>
              <a:t>13</a:t>
            </a:r>
            <a:endParaRPr lang="en-IN" sz="2000" b="0" strike="noStrike" spc="-1" dirty="0">
              <a:latin typeface="+mj-lt"/>
            </a:endParaRPr>
          </a:p>
          <a:p>
            <a:pPr algn="r">
              <a:lnSpc>
                <a:spcPct val="100000"/>
              </a:lnSpc>
            </a:pPr>
            <a:r>
              <a:rPr lang="en-IN" sz="2000" b="1" strike="noStrike" spc="-1" dirty="0">
                <a:solidFill>
                  <a:srgbClr val="585858"/>
                </a:solidFill>
                <a:latin typeface="+mj-lt"/>
                <a:ea typeface="DejaVu Sans"/>
              </a:rPr>
              <a:t>14</a:t>
            </a:r>
          </a:p>
          <a:p>
            <a:pPr algn="r">
              <a:lnSpc>
                <a:spcPct val="100000"/>
              </a:lnSpc>
            </a:pPr>
            <a:r>
              <a:rPr lang="en-IN" sz="2000" b="1" spc="-1" dirty="0">
                <a:solidFill>
                  <a:srgbClr val="585858"/>
                </a:solidFill>
                <a:latin typeface="+mj-lt"/>
                <a:ea typeface="DejaVu Sans"/>
              </a:rPr>
              <a:t>15</a:t>
            </a:r>
          </a:p>
          <a:p>
            <a:pPr algn="r">
              <a:lnSpc>
                <a:spcPct val="100000"/>
              </a:lnSpc>
            </a:pPr>
            <a:r>
              <a:rPr lang="en-IN" sz="2000" b="1" strike="noStrike" spc="-1" dirty="0">
                <a:solidFill>
                  <a:srgbClr val="585858"/>
                </a:solidFill>
                <a:latin typeface="+mj-lt"/>
                <a:ea typeface="DejaVu Sans"/>
              </a:rPr>
              <a:t>16</a:t>
            </a:r>
            <a:endParaRPr lang="en-IN" sz="2000" b="0" strike="noStrike" spc="-1" dirty="0">
              <a:latin typeface="+mj-lt"/>
            </a:endParaRPr>
          </a:p>
        </p:txBody>
      </p:sp>
      <p:sp>
        <p:nvSpPr>
          <p:cNvPr id="541" name="CustomShape 5"/>
          <p:cNvSpPr/>
          <p:nvPr/>
        </p:nvSpPr>
        <p:spPr>
          <a:xfrm>
            <a:off x="131040" y="1321560"/>
            <a:ext cx="178452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a:solidFill>
                  <a:srgbClr val="FFFFFF"/>
                </a:solidFill>
                <a:latin typeface="Roboto Condensed"/>
                <a:ea typeface="DejaVu Sans"/>
              </a:rPr>
              <a:t>servo</a:t>
            </a:r>
            <a:r>
              <a:rPr lang="en-IN" sz="1600" b="0" strike="noStrike" spc="-1" dirty="0" err="1">
                <a:solidFill>
                  <a:srgbClr val="FFFFFF"/>
                </a:solidFill>
                <a:latin typeface="Roboto Condensed"/>
                <a:ea typeface="DejaVu Sans"/>
              </a:rPr>
              <a:t>.ino</a:t>
            </a:r>
            <a:endParaRPr lang="en-IN" sz="1600" b="0" strike="noStrike" spc="-1" dirty="0">
              <a:latin typeface="Arial"/>
            </a:endParaRPr>
          </a:p>
        </p:txBody>
      </p:sp>
      <p:pic>
        <p:nvPicPr>
          <p:cNvPr id="3" name="Picture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12727"/>
          <a:stretch/>
        </p:blipFill>
        <p:spPr>
          <a:xfrm>
            <a:off x="3842528" y="4188677"/>
            <a:ext cx="2252992" cy="2416963"/>
          </a:xfrm>
          <a:prstGeom prst="rect">
            <a:avLst/>
          </a:prstGeom>
        </p:spPr>
      </p:pic>
      <p:pic>
        <p:nvPicPr>
          <p:cNvPr id="8" name="Picture 7"/>
          <p:cNvPicPr>
            <a:picLocks noChangeAspect="1"/>
          </p:cNvPicPr>
          <p:nvPr/>
        </p:nvPicPr>
        <p:blipFill>
          <a:blip r:embed="rId3">
            <a:clrChange>
              <a:clrFrom>
                <a:srgbClr val="F6FBFC"/>
              </a:clrFrom>
              <a:clrTo>
                <a:srgbClr val="F6FBFC">
                  <a:alpha val="0"/>
                </a:srgbClr>
              </a:clrTo>
            </a:clrChange>
            <a:extLst>
              <a:ext uri="{28A0092B-C50C-407E-A947-70E740481C1C}">
                <a14:useLocalDpi xmlns:a14="http://schemas.microsoft.com/office/drawing/2010/main" val="0"/>
              </a:ext>
            </a:extLst>
          </a:blip>
          <a:stretch>
            <a:fillRect/>
          </a:stretch>
        </p:blipFill>
        <p:spPr>
          <a:xfrm>
            <a:off x="6119571" y="2354478"/>
            <a:ext cx="5073753" cy="2993052"/>
          </a:xfrm>
          <a:prstGeom prst="rect">
            <a:avLst/>
          </a:prstGeom>
        </p:spPr>
      </p:pic>
      <p:pic>
        <p:nvPicPr>
          <p:cNvPr id="9" name="Picture 8">
            <a:extLst>
              <a:ext uri="{FF2B5EF4-FFF2-40B4-BE49-F238E27FC236}">
                <a16:creationId xmlns:a16="http://schemas.microsoft.com/office/drawing/2014/main" id="{EDD8C490-1FFC-410A-9A65-C49E3FFBA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0968" y="5347530"/>
            <a:ext cx="5669032" cy="1181790"/>
          </a:xfrm>
          <a:prstGeom prst="rect">
            <a:avLst/>
          </a:prstGeom>
        </p:spPr>
      </p:pic>
    </p:spTree>
    <p:extLst>
      <p:ext uri="{BB962C8B-B14F-4D97-AF65-F5344CB8AC3E}">
        <p14:creationId xmlns:p14="http://schemas.microsoft.com/office/powerpoint/2010/main" val="307381910"/>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animEffect transition="in" filter="fade">
                                      <p:cBhvr additive="repl">
                                        <p:cTn id="7" dur="500"/>
                                        <p:tgtEl>
                                          <p:spTgt spid="538">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fill="hold" nodeType="clickEffect">
                                  <p:stCondLst>
                                    <p:cond delay="0"/>
                                  </p:stCondLst>
                                  <p:childTnLst>
                                    <p:set>
                                      <p:cBhvr>
                                        <p:cTn id="17" dur="1" fill="hold">
                                          <p:stCondLst>
                                            <p:cond delay="0"/>
                                          </p:stCondLst>
                                        </p:cTn>
                                        <p:tgtEl>
                                          <p:spTgt spid="539"/>
                                        </p:tgtEl>
                                        <p:attrNameLst>
                                          <p:attrName>style.visibility</p:attrName>
                                        </p:attrNameLst>
                                      </p:cBhvr>
                                      <p:to>
                                        <p:strVal val="visible"/>
                                      </p:to>
                                    </p:set>
                                    <p:animEffect transition="in" filter="fade">
                                      <p:cBhvr additive="repl">
                                        <p:cTn id="18" dur="500"/>
                                        <p:tgtEl>
                                          <p:spTgt spid="539"/>
                                        </p:tgtEl>
                                      </p:cBhvr>
                                    </p:animEffect>
                                  </p:childTnLst>
                                </p:cTn>
                              </p:par>
                              <p:par>
                                <p:cTn id="19" presetID="10" presetClass="entr" fill="hold" nodeType="withEffect">
                                  <p:stCondLst>
                                    <p:cond delay="0"/>
                                  </p:stCondLst>
                                  <p:childTnLst>
                                    <p:set>
                                      <p:cBhvr>
                                        <p:cTn id="20" dur="1" fill="hold">
                                          <p:stCondLst>
                                            <p:cond delay="0"/>
                                          </p:stCondLst>
                                        </p:cTn>
                                        <p:tgtEl>
                                          <p:spTgt spid="541"/>
                                        </p:tgtEl>
                                        <p:attrNameLst>
                                          <p:attrName>style.visibility</p:attrName>
                                        </p:attrNameLst>
                                      </p:cBhvr>
                                      <p:to>
                                        <p:strVal val="visible"/>
                                      </p:to>
                                    </p:set>
                                    <p:animEffect transition="in" filter="fade">
                                      <p:cBhvr additive="repl">
                                        <p:cTn id="21" dur="500"/>
                                        <p:tgtEl>
                                          <p:spTgt spid="541"/>
                                        </p:tgtEl>
                                      </p:cBhvr>
                                    </p:animEffect>
                                  </p:childTnLst>
                                </p:cTn>
                              </p:par>
                              <p:par>
                                <p:cTn id="22" presetID="10" presetClass="entr" fill="hold" nodeType="withEffect">
                                  <p:stCondLst>
                                    <p:cond delay="0"/>
                                  </p:stCondLst>
                                  <p:childTnLst>
                                    <p:set>
                                      <p:cBhvr>
                                        <p:cTn id="23" dur="1" fill="hold">
                                          <p:stCondLst>
                                            <p:cond delay="0"/>
                                          </p:stCondLst>
                                        </p:cTn>
                                        <p:tgtEl>
                                          <p:spTgt spid="540"/>
                                        </p:tgtEl>
                                        <p:attrNameLst>
                                          <p:attrName>style.visibility</p:attrName>
                                        </p:attrNameLst>
                                      </p:cBhvr>
                                      <p:to>
                                        <p:strVal val="visible"/>
                                      </p:to>
                                    </p:set>
                                    <p:animEffect transition="in" filter="fade">
                                      <p:cBhvr additive="repl">
                                        <p:cTn id="24" dur="500"/>
                                        <p:tgtEl>
                                          <p:spTgt spid="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Arduino - DC </a:t>
            </a:r>
            <a:r>
              <a:rPr lang="en-IN" dirty="0" smtClean="0"/>
              <a:t>Motor</a:t>
            </a:r>
            <a:endParaRPr lang="en-IN" dirty="0"/>
          </a:p>
        </p:txBody>
      </p:sp>
      <p:sp>
        <p:nvSpPr>
          <p:cNvPr id="3" name="Content Placeholder 2"/>
          <p:cNvSpPr>
            <a:spLocks noGrp="1"/>
          </p:cNvSpPr>
          <p:nvPr>
            <p:ph idx="1"/>
          </p:nvPr>
        </p:nvSpPr>
        <p:spPr/>
        <p:txBody>
          <a:bodyPr/>
          <a:lstStyle/>
          <a:p>
            <a:r>
              <a:rPr lang="en-US" dirty="0"/>
              <a:t>There are three different type of motors −</a:t>
            </a:r>
          </a:p>
          <a:p>
            <a:pPr lvl="1"/>
            <a:r>
              <a:rPr lang="en-IN" dirty="0"/>
              <a:t>DC </a:t>
            </a:r>
            <a:r>
              <a:rPr lang="en-IN" dirty="0" smtClean="0"/>
              <a:t>motor</a:t>
            </a:r>
          </a:p>
          <a:p>
            <a:pPr lvl="1" algn="l"/>
            <a:r>
              <a:rPr lang="en-IN" dirty="0" smtClean="0"/>
              <a:t>Servo motor</a:t>
            </a:r>
          </a:p>
          <a:p>
            <a:pPr lvl="1" algn="l"/>
            <a:r>
              <a:rPr lang="en-IN" dirty="0"/>
              <a:t>Stepper </a:t>
            </a:r>
            <a:r>
              <a:rPr lang="en-IN" dirty="0" smtClean="0"/>
              <a:t>motor</a:t>
            </a:r>
          </a:p>
          <a:p>
            <a:pPr algn="l"/>
            <a:r>
              <a:rPr lang="en-US" dirty="0"/>
              <a:t>A DC motor (Direct Current motor) is the most common type of motor</a:t>
            </a:r>
            <a:r>
              <a:rPr lang="en-US" dirty="0" smtClean="0"/>
              <a:t>.</a:t>
            </a:r>
          </a:p>
          <a:p>
            <a:pPr algn="l"/>
            <a:r>
              <a:rPr lang="en-US" dirty="0" smtClean="0"/>
              <a:t>DC </a:t>
            </a:r>
            <a:r>
              <a:rPr lang="en-US" dirty="0"/>
              <a:t>motors normally have just two leads, one positive and one negative. </a:t>
            </a:r>
            <a:endParaRPr lang="en-US" dirty="0" smtClean="0"/>
          </a:p>
          <a:p>
            <a:pPr algn="l"/>
            <a:r>
              <a:rPr lang="en-US" dirty="0" smtClean="0"/>
              <a:t>If </a:t>
            </a:r>
            <a:r>
              <a:rPr lang="en-US" dirty="0"/>
              <a:t>you connect these two leads directly to a battery, the motor will </a:t>
            </a:r>
            <a:r>
              <a:rPr lang="en-US" dirty="0" smtClean="0"/>
              <a:t>rotate. If </a:t>
            </a:r>
            <a:r>
              <a:rPr lang="en-US" dirty="0"/>
              <a:t>you switch the leads, the motor will rotate in the opposite direction.</a:t>
            </a:r>
            <a:r>
              <a:rPr lang="en-IN" dirty="0"/>
              <a:t/>
            </a:r>
            <a:br>
              <a:rPr lang="en-IN" dirty="0"/>
            </a:br>
            <a:endParaRPr lang="en-IN" dirty="0"/>
          </a:p>
        </p:txBody>
      </p:sp>
      <p:pic>
        <p:nvPicPr>
          <p:cNvPr id="5" name="Picture 4"/>
          <p:cNvPicPr>
            <a:picLocks noChangeAspect="1"/>
          </p:cNvPicPr>
          <p:nvPr/>
        </p:nvPicPr>
        <p:blipFill>
          <a:blip r:embed="rId2"/>
          <a:stretch>
            <a:fillRect/>
          </a:stretch>
        </p:blipFill>
        <p:spPr>
          <a:xfrm>
            <a:off x="5026059" y="4320731"/>
            <a:ext cx="2139881" cy="2145978"/>
          </a:xfrm>
          <a:prstGeom prst="rect">
            <a:avLst/>
          </a:prstGeom>
        </p:spPr>
      </p:pic>
    </p:spTree>
    <p:extLst>
      <p:ext uri="{BB962C8B-B14F-4D97-AF65-F5344CB8AC3E}">
        <p14:creationId xmlns:p14="http://schemas.microsoft.com/office/powerpoint/2010/main" val="172753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Motor Speed Control</a:t>
            </a:r>
            <a:endParaRPr lang="en-IN" dirty="0"/>
          </a:p>
        </p:txBody>
      </p:sp>
      <p:sp>
        <p:nvSpPr>
          <p:cNvPr id="7" name="CustomShape 3"/>
          <p:cNvSpPr/>
          <p:nvPr/>
        </p:nvSpPr>
        <p:spPr>
          <a:xfrm>
            <a:off x="683190" y="1312698"/>
            <a:ext cx="7536250" cy="495504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IN" sz="2000" dirty="0" err="1" smtClean="0">
                <a:solidFill>
                  <a:srgbClr val="8000FF"/>
                </a:solidFill>
                <a:latin typeface="Courier New" panose="02070309020205020404" pitchFamily="49" charset="0"/>
              </a:rPr>
              <a:t>int</a:t>
            </a:r>
            <a:r>
              <a:rPr lang="en-IN" sz="2000" dirty="0" smtClean="0">
                <a:solidFill>
                  <a:srgbClr val="000000"/>
                </a:solidFill>
                <a:latin typeface="Courier New" panose="02070309020205020404" pitchFamily="49" charset="0"/>
              </a:rPr>
              <a:t> </a:t>
            </a:r>
            <a:r>
              <a:rPr lang="en-IN" sz="2000" dirty="0" err="1">
                <a:solidFill>
                  <a:srgbClr val="000000"/>
                </a:solidFill>
                <a:latin typeface="Courier New" panose="02070309020205020404" pitchFamily="49" charset="0"/>
              </a:rPr>
              <a:t>motorPin</a:t>
            </a:r>
            <a:r>
              <a:rPr lang="en-IN" sz="2000" dirty="0">
                <a:solidFill>
                  <a:srgbClr val="000000"/>
                </a:solidFill>
                <a:latin typeface="Courier New" panose="02070309020205020404" pitchFamily="49" charset="0"/>
              </a:rPr>
              <a:t> </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9; </a:t>
            </a:r>
            <a:endParaRPr lang="en-IN" sz="2000" dirty="0" smtClean="0">
              <a:solidFill>
                <a:srgbClr val="000000"/>
              </a:solidFill>
              <a:latin typeface="Courier New" panose="02070309020205020404" pitchFamily="49" charset="0"/>
            </a:endParaRPr>
          </a:p>
          <a:p>
            <a:r>
              <a:rPr lang="en-IN" sz="2000" dirty="0" smtClean="0">
                <a:solidFill>
                  <a:srgbClr val="8000FF"/>
                </a:solidFill>
                <a:latin typeface="Courier New" panose="02070309020205020404" pitchFamily="49" charset="0"/>
              </a:rPr>
              <a:t>void</a:t>
            </a:r>
            <a:r>
              <a:rPr lang="en-IN" sz="2000" dirty="0" smtClean="0">
                <a:solidFill>
                  <a:srgbClr val="000000"/>
                </a:solidFill>
                <a:latin typeface="Courier New" panose="02070309020205020404" pitchFamily="49" charset="0"/>
              </a:rPr>
              <a:t> </a:t>
            </a:r>
            <a:r>
              <a:rPr lang="en-IN" sz="2000" b="1" dirty="0">
                <a:solidFill>
                  <a:srgbClr val="0000FF"/>
                </a:solidFill>
                <a:latin typeface="Courier New" panose="02070309020205020404" pitchFamily="49" charset="0"/>
              </a:rPr>
              <a:t>setup</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b="1" dirty="0" smtClean="0">
                <a:solidFill>
                  <a:srgbClr val="0000FF"/>
                </a:solidFill>
                <a:latin typeface="Courier New" panose="02070309020205020404" pitchFamily="49" charset="0"/>
              </a:rPr>
              <a:t>	</a:t>
            </a:r>
            <a:r>
              <a:rPr lang="en-IN" sz="2000" b="1" dirty="0" err="1" smtClean="0">
                <a:solidFill>
                  <a:srgbClr val="0000FF"/>
                </a:solidFill>
                <a:latin typeface="Courier New" panose="02070309020205020404" pitchFamily="49" charset="0"/>
              </a:rPr>
              <a:t>pinMode</a:t>
            </a:r>
            <a:r>
              <a:rPr lang="en-IN" sz="2000" b="1" dirty="0" smtClean="0">
                <a:solidFill>
                  <a:srgbClr val="000080"/>
                </a:solidFill>
                <a:latin typeface="Courier New" panose="02070309020205020404" pitchFamily="49" charset="0"/>
              </a:rPr>
              <a:t>(</a:t>
            </a:r>
            <a:r>
              <a:rPr lang="en-IN" sz="2000" dirty="0" err="1" smtClean="0">
                <a:solidFill>
                  <a:srgbClr val="000000"/>
                </a:solidFill>
                <a:latin typeface="Courier New" panose="02070309020205020404" pitchFamily="49" charset="0"/>
              </a:rPr>
              <a:t>motorPin</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b="1" dirty="0">
                <a:solidFill>
                  <a:srgbClr val="FF8000"/>
                </a:solidFill>
                <a:latin typeface="Courier New" panose="02070309020205020404" pitchFamily="49" charset="0"/>
              </a:rPr>
              <a:t>OUTPUT</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a:t>
            </a:r>
          </a:p>
          <a:p>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Serial.begin</a:t>
            </a:r>
            <a:r>
              <a:rPr lang="en-IN" sz="2000" b="1" dirty="0" smtClean="0">
                <a:solidFill>
                  <a:srgbClr val="000080"/>
                </a:solidFill>
                <a:latin typeface="Courier New" panose="02070309020205020404" pitchFamily="49" charset="0"/>
              </a:rPr>
              <a:t>(</a:t>
            </a:r>
            <a:r>
              <a:rPr lang="en-IN" sz="2000" dirty="0" smtClean="0">
                <a:solidFill>
                  <a:srgbClr val="FF8000"/>
                </a:solidFill>
                <a:latin typeface="Courier New" panose="02070309020205020404" pitchFamily="49" charset="0"/>
              </a:rPr>
              <a:t>9600</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8000FF"/>
                </a:solidFill>
                <a:latin typeface="Courier New" panose="02070309020205020404" pitchFamily="49" charset="0"/>
              </a:rPr>
              <a:t>	while</a:t>
            </a:r>
            <a:r>
              <a:rPr lang="en-IN" sz="2000" dirty="0" smtClean="0">
                <a:solidFill>
                  <a:srgbClr val="000000"/>
                </a:solidFill>
                <a:latin typeface="Courier New" panose="02070309020205020404" pitchFamily="49" charset="0"/>
              </a:rPr>
              <a:t> </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b="1" dirty="0">
                <a:solidFill>
                  <a:srgbClr val="408080"/>
                </a:solidFill>
                <a:latin typeface="Courier New" panose="02070309020205020404" pitchFamily="49" charset="0"/>
              </a:rPr>
              <a:t>Serial</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Serial.println</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Speed </a:t>
            </a:r>
            <a:r>
              <a:rPr lang="en-IN" sz="2000" dirty="0">
                <a:solidFill>
                  <a:srgbClr val="FF8000"/>
                </a:solidFill>
                <a:latin typeface="Courier New" panose="02070309020205020404" pitchFamily="49" charset="0"/>
              </a:rPr>
              <a:t>0</a:t>
            </a:r>
            <a:r>
              <a:rPr lang="en-IN" sz="2000" dirty="0">
                <a:solidFill>
                  <a:srgbClr val="000000"/>
                </a:solidFill>
                <a:latin typeface="Courier New" panose="02070309020205020404" pitchFamily="49" charset="0"/>
              </a:rPr>
              <a:t> to </a:t>
            </a:r>
            <a:r>
              <a:rPr lang="en-IN" sz="2000" dirty="0">
                <a:solidFill>
                  <a:srgbClr val="FF8000"/>
                </a:solidFill>
                <a:latin typeface="Courier New" panose="02070309020205020404" pitchFamily="49" charset="0"/>
              </a:rPr>
              <a:t>255</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808080"/>
                </a:solidFill>
                <a:latin typeface="Courier New" panose="02070309020205020404" pitchFamily="49" charset="0"/>
              </a:rPr>
              <a:t>	}</a:t>
            </a:r>
            <a:r>
              <a:rPr lang="en-IN" sz="2000" dirty="0" smtClean="0">
                <a:solidFill>
                  <a:srgbClr val="000000"/>
                </a:solidFill>
                <a:latin typeface="Courier New" panose="02070309020205020404" pitchFamily="49" charset="0"/>
              </a:rPr>
              <a:t> </a:t>
            </a:r>
          </a:p>
          <a:p>
            <a:r>
              <a:rPr lang="en-IN" sz="2000" dirty="0" smtClean="0">
                <a:solidFill>
                  <a:srgbClr val="8000FF"/>
                </a:solidFill>
                <a:latin typeface="Courier New" panose="02070309020205020404" pitchFamily="49" charset="0"/>
              </a:rPr>
              <a:t>void</a:t>
            </a:r>
            <a:r>
              <a:rPr lang="en-IN" sz="2000" dirty="0" smtClean="0">
                <a:solidFill>
                  <a:srgbClr val="000000"/>
                </a:solidFill>
                <a:latin typeface="Courier New" panose="02070309020205020404" pitchFamily="49" charset="0"/>
              </a:rPr>
              <a:t> </a:t>
            </a:r>
            <a:r>
              <a:rPr lang="en-IN" sz="2000" b="1" dirty="0">
                <a:solidFill>
                  <a:srgbClr val="0000FF"/>
                </a:solidFill>
                <a:latin typeface="Courier New" panose="02070309020205020404" pitchFamily="49" charset="0"/>
              </a:rPr>
              <a:t>loop</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a:solidFill>
                  <a:srgbClr val="8000FF"/>
                </a:solidFill>
                <a:latin typeface="Courier New" panose="02070309020205020404" pitchFamily="49" charset="0"/>
              </a:rPr>
              <a:t>	</a:t>
            </a:r>
            <a:r>
              <a:rPr lang="en-IN" sz="2000" dirty="0" smtClean="0">
                <a:solidFill>
                  <a:srgbClr val="8000FF"/>
                </a:solidFill>
                <a:latin typeface="Courier New" panose="02070309020205020404" pitchFamily="49" charset="0"/>
              </a:rPr>
              <a:t>if</a:t>
            </a:r>
            <a:r>
              <a:rPr lang="en-IN" sz="2000" dirty="0" smtClean="0">
                <a:solidFill>
                  <a:srgbClr val="000000"/>
                </a:solidFill>
                <a:latin typeface="Courier New" panose="02070309020205020404" pitchFamily="49" charset="0"/>
              </a:rPr>
              <a:t> </a:t>
            </a:r>
            <a:r>
              <a:rPr lang="en-IN" sz="2000" b="1" dirty="0">
                <a:solidFill>
                  <a:srgbClr val="000080"/>
                </a:solidFill>
                <a:latin typeface="Courier New" panose="02070309020205020404" pitchFamily="49" charset="0"/>
              </a:rPr>
              <a:t>(</a:t>
            </a:r>
            <a:r>
              <a:rPr lang="en-IN" sz="2000" dirty="0" err="1">
                <a:solidFill>
                  <a:srgbClr val="000000"/>
                </a:solidFill>
                <a:latin typeface="Courier New" panose="02070309020205020404" pitchFamily="49" charset="0"/>
              </a:rPr>
              <a:t>Serial.available</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8000FF"/>
                </a:solidFill>
                <a:latin typeface="Courier New" panose="02070309020205020404" pitchFamily="49" charset="0"/>
              </a:rPr>
              <a:t>		</a:t>
            </a:r>
            <a:r>
              <a:rPr lang="en-IN" sz="2000" dirty="0" err="1" smtClean="0">
                <a:solidFill>
                  <a:srgbClr val="8000FF"/>
                </a:solidFill>
                <a:latin typeface="Courier New" panose="02070309020205020404" pitchFamily="49" charset="0"/>
              </a:rPr>
              <a:t>int</a:t>
            </a:r>
            <a:r>
              <a:rPr lang="en-IN" sz="2000" dirty="0" smtClean="0">
                <a:solidFill>
                  <a:srgbClr val="000000"/>
                </a:solidFill>
                <a:latin typeface="Courier New" panose="02070309020205020404" pitchFamily="49" charset="0"/>
              </a:rPr>
              <a:t> </a:t>
            </a:r>
            <a:r>
              <a:rPr lang="en-IN" sz="2000" b="1" dirty="0">
                <a:solidFill>
                  <a:srgbClr val="0000FF"/>
                </a:solidFill>
                <a:latin typeface="Courier New" panose="02070309020205020404" pitchFamily="49" charset="0"/>
              </a:rPr>
              <a:t>speed</a:t>
            </a:r>
            <a:r>
              <a:rPr lang="en-IN" sz="2000" dirty="0">
                <a:solidFill>
                  <a:srgbClr val="000000"/>
                </a:solidFill>
                <a:latin typeface="Courier New" panose="02070309020205020404" pitchFamily="49" charset="0"/>
              </a:rPr>
              <a:t> </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err="1">
                <a:solidFill>
                  <a:srgbClr val="000000"/>
                </a:solidFill>
                <a:latin typeface="Courier New" panose="02070309020205020404" pitchFamily="49" charset="0"/>
              </a:rPr>
              <a:t>Serial.parseInt</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8000FF"/>
                </a:solidFill>
                <a:latin typeface="Courier New" panose="02070309020205020404" pitchFamily="49" charset="0"/>
              </a:rPr>
              <a:t>		if</a:t>
            </a:r>
            <a:r>
              <a:rPr lang="en-IN" sz="2000" dirty="0" smtClean="0">
                <a:solidFill>
                  <a:srgbClr val="000000"/>
                </a:solidFill>
                <a:latin typeface="Courier New" panose="02070309020205020404" pitchFamily="49" charset="0"/>
              </a:rPr>
              <a:t> </a:t>
            </a:r>
            <a:r>
              <a:rPr lang="en-IN" sz="2000" b="1" dirty="0">
                <a:solidFill>
                  <a:srgbClr val="000080"/>
                </a:solidFill>
                <a:latin typeface="Courier New" panose="02070309020205020404" pitchFamily="49" charset="0"/>
              </a:rPr>
              <a:t>(</a:t>
            </a:r>
            <a:r>
              <a:rPr lang="en-IN" sz="2000" b="1" dirty="0">
                <a:solidFill>
                  <a:srgbClr val="0000FF"/>
                </a:solidFill>
                <a:latin typeface="Courier New" panose="02070309020205020404" pitchFamily="49" charset="0"/>
              </a:rPr>
              <a:t>speed</a:t>
            </a:r>
            <a:r>
              <a:rPr lang="en-IN" sz="2000" dirty="0">
                <a:solidFill>
                  <a:srgbClr val="000000"/>
                </a:solidFill>
                <a:latin typeface="Courier New" panose="02070309020205020404" pitchFamily="49" charset="0"/>
              </a:rPr>
              <a:t> </a:t>
            </a:r>
            <a:r>
              <a:rPr lang="en-IN" sz="2000" b="1" dirty="0">
                <a:solidFill>
                  <a:srgbClr val="000080"/>
                </a:solidFill>
                <a:latin typeface="Courier New" panose="02070309020205020404" pitchFamily="49" charset="0"/>
              </a:rPr>
              <a:t>&gt;=</a:t>
            </a:r>
            <a:r>
              <a:rPr lang="en-IN" sz="2000" dirty="0">
                <a:solidFill>
                  <a:srgbClr val="000000"/>
                </a:solidFill>
                <a:latin typeface="Courier New" panose="02070309020205020404" pitchFamily="49" charset="0"/>
              </a:rPr>
              <a:t> </a:t>
            </a:r>
            <a:r>
              <a:rPr lang="en-IN" sz="2000" dirty="0">
                <a:solidFill>
                  <a:srgbClr val="FF8000"/>
                </a:solidFill>
                <a:latin typeface="Courier New" panose="02070309020205020404" pitchFamily="49" charset="0"/>
              </a:rPr>
              <a:t>0</a:t>
            </a:r>
            <a:r>
              <a:rPr lang="en-IN" sz="2000" dirty="0">
                <a:solidFill>
                  <a:srgbClr val="000000"/>
                </a:solidFill>
                <a:latin typeface="Courier New" panose="02070309020205020404" pitchFamily="49" charset="0"/>
              </a:rPr>
              <a:t> &amp;&amp; </a:t>
            </a:r>
            <a:r>
              <a:rPr lang="en-IN" sz="2000" b="1" dirty="0">
                <a:solidFill>
                  <a:srgbClr val="0000FF"/>
                </a:solidFill>
                <a:latin typeface="Courier New" panose="02070309020205020404" pitchFamily="49" charset="0"/>
              </a:rPr>
              <a:t>speed</a:t>
            </a:r>
            <a:r>
              <a:rPr lang="en-IN" sz="2000" dirty="0">
                <a:solidFill>
                  <a:srgbClr val="000000"/>
                </a:solidFill>
                <a:latin typeface="Courier New" panose="02070309020205020404" pitchFamily="49" charset="0"/>
              </a:rPr>
              <a:t> </a:t>
            </a:r>
            <a:r>
              <a:rPr lang="en-IN" sz="2000" b="1" dirty="0">
                <a:solidFill>
                  <a:srgbClr val="000080"/>
                </a:solidFill>
                <a:latin typeface="Courier New" panose="02070309020205020404" pitchFamily="49" charset="0"/>
              </a:rPr>
              <a:t>&lt;=</a:t>
            </a:r>
            <a:r>
              <a:rPr lang="en-IN" sz="2000" dirty="0">
                <a:solidFill>
                  <a:srgbClr val="000000"/>
                </a:solidFill>
                <a:latin typeface="Courier New" panose="02070309020205020404" pitchFamily="49" charset="0"/>
              </a:rPr>
              <a:t> </a:t>
            </a:r>
            <a:r>
              <a:rPr lang="en-IN" sz="2000" dirty="0">
                <a:solidFill>
                  <a:srgbClr val="FF8000"/>
                </a:solidFill>
                <a:latin typeface="Courier New" panose="02070309020205020404" pitchFamily="49" charset="0"/>
              </a:rPr>
              <a:t>255</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smtClean="0">
                <a:solidFill>
                  <a:srgbClr val="808080"/>
                </a:solidFill>
                <a:latin typeface="Courier New" panose="02070309020205020404" pitchFamily="49" charset="0"/>
              </a:rPr>
              <a:t>{</a:t>
            </a:r>
            <a:r>
              <a:rPr lang="en-IN" sz="2000" dirty="0" smtClean="0">
                <a:solidFill>
                  <a:srgbClr val="000000"/>
                </a:solidFill>
                <a:latin typeface="Courier New" panose="02070309020205020404" pitchFamily="49" charset="0"/>
              </a:rPr>
              <a:t> 				</a:t>
            </a:r>
            <a:r>
              <a:rPr lang="en-IN" sz="2000" b="1" dirty="0" smtClean="0">
                <a:solidFill>
                  <a:srgbClr val="0000FF"/>
                </a:solidFill>
                <a:latin typeface="Courier New" panose="02070309020205020404" pitchFamily="49" charset="0"/>
              </a:rPr>
              <a:t>analogWrite</a:t>
            </a:r>
            <a:r>
              <a:rPr lang="en-IN" sz="2000" b="1" dirty="0" smtClean="0">
                <a:solidFill>
                  <a:srgbClr val="000080"/>
                </a:solidFill>
                <a:latin typeface="Courier New" panose="02070309020205020404" pitchFamily="49" charset="0"/>
              </a:rPr>
              <a:t>(</a:t>
            </a:r>
            <a:r>
              <a:rPr lang="en-IN" sz="2000" dirty="0" err="1" smtClean="0">
                <a:solidFill>
                  <a:srgbClr val="000000"/>
                </a:solidFill>
                <a:latin typeface="Courier New" panose="02070309020205020404" pitchFamily="49" charset="0"/>
              </a:rPr>
              <a:t>motorPin</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b="1" dirty="0">
                <a:solidFill>
                  <a:srgbClr val="0000FF"/>
                </a:solidFill>
                <a:latin typeface="Courier New" panose="02070309020205020404" pitchFamily="49" charset="0"/>
              </a:rPr>
              <a:t>speed</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808080"/>
                </a:solidFill>
                <a:latin typeface="Courier New" panose="02070309020205020404" pitchFamily="49" charset="0"/>
              </a:rPr>
              <a:t>		}</a:t>
            </a:r>
            <a:r>
              <a:rPr lang="en-IN" sz="2000" dirty="0" smtClean="0">
                <a:solidFill>
                  <a:srgbClr val="000000"/>
                </a:solidFill>
                <a:latin typeface="Courier New" panose="02070309020205020404" pitchFamily="49" charset="0"/>
              </a:rPr>
              <a:t> </a:t>
            </a:r>
          </a:p>
          <a:p>
            <a:r>
              <a:rPr lang="en-IN" sz="2000" dirty="0">
                <a:solidFill>
                  <a:srgbClr val="808080"/>
                </a:solidFill>
                <a:latin typeface="Courier New" panose="02070309020205020404" pitchFamily="49" charset="0"/>
              </a:rPr>
              <a:t>	</a:t>
            </a:r>
            <a:r>
              <a:rPr lang="en-IN" sz="2000" dirty="0" smtClean="0">
                <a:solidFill>
                  <a:srgbClr val="808080"/>
                </a:solidFill>
                <a:latin typeface="Courier New" panose="02070309020205020404" pitchFamily="49" charset="0"/>
              </a:rPr>
              <a:t>}</a:t>
            </a:r>
            <a:r>
              <a:rPr lang="en-IN" sz="2000" dirty="0" smtClean="0">
                <a:solidFill>
                  <a:srgbClr val="000000"/>
                </a:solidFill>
                <a:latin typeface="Courier New" panose="02070309020205020404" pitchFamily="49" charset="0"/>
              </a:rPr>
              <a:t> </a:t>
            </a:r>
          </a:p>
          <a:p>
            <a:r>
              <a:rPr lang="en-IN" sz="2000" dirty="0" smtClean="0">
                <a:solidFill>
                  <a:srgbClr val="808080"/>
                </a:solidFill>
                <a:latin typeface="Courier New" panose="02070309020205020404" pitchFamily="49" charset="0"/>
              </a:rPr>
              <a:t>}</a:t>
            </a:r>
            <a:r>
              <a:rPr lang="en-IN" sz="2000" dirty="0" smtClean="0">
                <a:solidFill>
                  <a:srgbClr val="000000"/>
                </a:solidFill>
                <a:latin typeface="Courier New" panose="02070309020205020404" pitchFamily="49" charset="0"/>
              </a:rPr>
              <a:t> </a:t>
            </a:r>
            <a:endParaRPr lang="en-IN" sz="2000" dirty="0"/>
          </a:p>
          <a:p>
            <a:pPr lvl="0" eaLnBrk="0" fontAlgn="base" hangingPunct="0">
              <a:spcBef>
                <a:spcPct val="0"/>
              </a:spcBef>
              <a:spcAft>
                <a:spcPct val="0"/>
              </a:spcAft>
            </a:pPr>
            <a:endParaRPr lang="en-US" sz="2000" dirty="0" smtClean="0">
              <a:latin typeface="Consolas" panose="020B0609020204030204" pitchFamily="49" charset="0"/>
            </a:endParaRPr>
          </a:p>
        </p:txBody>
      </p:sp>
      <p:sp>
        <p:nvSpPr>
          <p:cNvPr id="8" name="CustomShape 4"/>
          <p:cNvSpPr/>
          <p:nvPr/>
        </p:nvSpPr>
        <p:spPr>
          <a:xfrm>
            <a:off x="182611" y="1311978"/>
            <a:ext cx="501120" cy="495576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7</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8</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9</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10</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14</a:t>
            </a:r>
          </a:p>
          <a:p>
            <a:pPr algn="r">
              <a:lnSpc>
                <a:spcPct val="100000"/>
              </a:lnSpc>
            </a:pPr>
            <a:r>
              <a:rPr lang="en-IN" sz="2000" b="1" spc="-1" dirty="0">
                <a:solidFill>
                  <a:srgbClr val="585858"/>
                </a:solidFill>
                <a:latin typeface="Consolas"/>
                <a:ea typeface="DejaVu Sans"/>
              </a:rPr>
              <a:t>15</a:t>
            </a:r>
          </a:p>
          <a:p>
            <a:pPr algn="r">
              <a:lnSpc>
                <a:spcPct val="100000"/>
              </a:lnSpc>
            </a:pPr>
            <a:r>
              <a:rPr lang="en-IN" sz="2000" b="1" strike="noStrike" spc="-1" dirty="0">
                <a:solidFill>
                  <a:srgbClr val="585858"/>
                </a:solidFill>
                <a:latin typeface="Consolas"/>
                <a:ea typeface="DejaVu Sans"/>
              </a:rPr>
              <a:t>16</a:t>
            </a:r>
            <a:endParaRPr lang="en-IN" sz="2000" b="0" strike="noStrike" spc="-1" dirty="0">
              <a:latin typeface="Arial"/>
            </a:endParaRPr>
          </a:p>
        </p:txBody>
      </p:sp>
      <p:sp>
        <p:nvSpPr>
          <p:cNvPr id="9" name="CustomShape 5"/>
          <p:cNvSpPr/>
          <p:nvPr/>
        </p:nvSpPr>
        <p:spPr>
          <a:xfrm>
            <a:off x="183151" y="983658"/>
            <a:ext cx="178452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dcmotor</a:t>
            </a:r>
            <a:r>
              <a:rPr lang="en-IN" sz="1600" b="0" strike="noStrike" spc="-1" dirty="0" err="1" smtClean="0">
                <a:solidFill>
                  <a:srgbClr val="FFFFFF"/>
                </a:solidFill>
                <a:latin typeface="Roboto Condensed"/>
                <a:ea typeface="DejaVu Sans"/>
              </a:rPr>
              <a:t>.ino</a:t>
            </a:r>
            <a:endParaRPr lang="en-IN" sz="1600" b="0" strike="noStrike" spc="-1" dirty="0">
              <a:latin typeface="Arial"/>
            </a:endParaRPr>
          </a:p>
        </p:txBody>
      </p:sp>
    </p:spTree>
    <p:extLst>
      <p:ext uri="{BB962C8B-B14F-4D97-AF65-F5344CB8AC3E}">
        <p14:creationId xmlns:p14="http://schemas.microsoft.com/office/powerpoint/2010/main" val="395092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additive="repl">
                                        <p:cTn id="7" dur="500"/>
                                        <p:tgtEl>
                                          <p:spTgt spid="7"/>
                                        </p:tgtEl>
                                      </p:cBhvr>
                                    </p:animEffect>
                                  </p:childTnLst>
                                </p:cTn>
                              </p:par>
                              <p:par>
                                <p:cTn id="8" presetID="10" presetClass="entr"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additive="repl">
                                        <p:cTn id="10" dur="500"/>
                                        <p:tgtEl>
                                          <p:spTgt spid="9"/>
                                        </p:tgtEl>
                                      </p:cBhvr>
                                    </p:animEffect>
                                  </p:childTnLst>
                                </p:cTn>
                              </p:par>
                              <p:par>
                                <p:cTn id="11" presetID="10"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additive="repl">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Wise and Anti Clockwise Rotation</a:t>
            </a:r>
            <a:endParaRPr lang="en-IN" dirty="0"/>
          </a:p>
        </p:txBody>
      </p:sp>
      <p:pic>
        <p:nvPicPr>
          <p:cNvPr id="4" name="Picture 3"/>
          <p:cNvPicPr>
            <a:picLocks noChangeAspect="1"/>
          </p:cNvPicPr>
          <p:nvPr/>
        </p:nvPicPr>
        <p:blipFill>
          <a:blip r:embed="rId2"/>
          <a:stretch>
            <a:fillRect/>
          </a:stretch>
        </p:blipFill>
        <p:spPr>
          <a:xfrm>
            <a:off x="1073743" y="2360611"/>
            <a:ext cx="2143125" cy="2143125"/>
          </a:xfrm>
          <a:prstGeom prst="rect">
            <a:avLst/>
          </a:prstGeom>
        </p:spPr>
      </p:pic>
      <p:pic>
        <p:nvPicPr>
          <p:cNvPr id="5" name="Picture 4"/>
          <p:cNvPicPr>
            <a:picLocks noChangeAspect="1"/>
          </p:cNvPicPr>
          <p:nvPr/>
        </p:nvPicPr>
        <p:blipFill>
          <a:blip r:embed="rId3"/>
          <a:stretch>
            <a:fillRect/>
          </a:stretch>
        </p:blipFill>
        <p:spPr>
          <a:xfrm>
            <a:off x="4693714" y="2416940"/>
            <a:ext cx="2362200" cy="1933575"/>
          </a:xfrm>
          <a:prstGeom prst="rect">
            <a:avLst/>
          </a:prstGeom>
        </p:spPr>
      </p:pic>
      <p:pic>
        <p:nvPicPr>
          <p:cNvPr id="6" name="Picture 5"/>
          <p:cNvPicPr>
            <a:picLocks noChangeAspect="1"/>
          </p:cNvPicPr>
          <p:nvPr/>
        </p:nvPicPr>
        <p:blipFill>
          <a:blip r:embed="rId4"/>
          <a:stretch>
            <a:fillRect/>
          </a:stretch>
        </p:blipFill>
        <p:spPr>
          <a:xfrm>
            <a:off x="7919884" y="1591798"/>
            <a:ext cx="3583858" cy="3583858"/>
          </a:xfrm>
          <a:prstGeom prst="rect">
            <a:avLst/>
          </a:prstGeom>
        </p:spPr>
      </p:pic>
      <p:pic>
        <p:nvPicPr>
          <p:cNvPr id="8" name="Picture 7"/>
          <p:cNvPicPr>
            <a:picLocks noChangeAspect="1"/>
          </p:cNvPicPr>
          <p:nvPr/>
        </p:nvPicPr>
        <p:blipFill>
          <a:blip r:embed="rId5"/>
          <a:stretch>
            <a:fillRect/>
          </a:stretch>
        </p:blipFill>
        <p:spPr>
          <a:xfrm>
            <a:off x="3009133" y="4764032"/>
            <a:ext cx="1420400" cy="1389114"/>
          </a:xfrm>
          <a:prstGeom prst="rect">
            <a:avLst/>
          </a:prstGeom>
        </p:spPr>
      </p:pic>
      <p:pic>
        <p:nvPicPr>
          <p:cNvPr id="9" name="Picture 8"/>
          <p:cNvPicPr>
            <a:picLocks noChangeAspect="1"/>
          </p:cNvPicPr>
          <p:nvPr/>
        </p:nvPicPr>
        <p:blipFill>
          <a:blip r:embed="rId6"/>
          <a:stretch>
            <a:fillRect/>
          </a:stretch>
        </p:blipFill>
        <p:spPr>
          <a:xfrm>
            <a:off x="6848321" y="4387026"/>
            <a:ext cx="2143125" cy="2143125"/>
          </a:xfrm>
          <a:prstGeom prst="rect">
            <a:avLst/>
          </a:prstGeom>
        </p:spPr>
      </p:pic>
    </p:spTree>
    <p:extLst>
      <p:ext uri="{BB962C8B-B14F-4D97-AF65-F5344CB8AC3E}">
        <p14:creationId xmlns:p14="http://schemas.microsoft.com/office/powerpoint/2010/main" val="10735725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Stepper Motor</a:t>
            </a:r>
            <a:endParaRPr lang="en-IN" dirty="0"/>
          </a:p>
        </p:txBody>
      </p:sp>
      <p:sp>
        <p:nvSpPr>
          <p:cNvPr id="3" name="Content Placeholder 2"/>
          <p:cNvSpPr>
            <a:spLocks noGrp="1"/>
          </p:cNvSpPr>
          <p:nvPr>
            <p:ph idx="1"/>
          </p:nvPr>
        </p:nvSpPr>
        <p:spPr/>
        <p:txBody>
          <a:bodyPr/>
          <a:lstStyle/>
          <a:p>
            <a:r>
              <a:rPr lang="en-US" dirty="0">
                <a:solidFill>
                  <a:srgbClr val="C00000"/>
                </a:solidFill>
              </a:rPr>
              <a:t>Stepper motors are often an extremely important component in a motion control system. </a:t>
            </a:r>
            <a:endParaRPr lang="en-US" dirty="0" smtClean="0">
              <a:solidFill>
                <a:srgbClr val="C00000"/>
              </a:solidFill>
            </a:endParaRPr>
          </a:p>
          <a:p>
            <a:r>
              <a:rPr lang="en-US" dirty="0"/>
              <a:t>A Stepper Motor or a step </a:t>
            </a:r>
            <a:r>
              <a:rPr lang="en-US" dirty="0" smtClean="0"/>
              <a:t>moto divides </a:t>
            </a:r>
            <a:r>
              <a:rPr lang="en-US" dirty="0"/>
              <a:t>a full rotation into a number of steps. </a:t>
            </a:r>
            <a:endParaRPr lang="en-US" dirty="0" smtClean="0"/>
          </a:p>
          <a:p>
            <a:r>
              <a:rPr lang="en-US" dirty="0"/>
              <a:t>A brushed DC motor rotates continuously when a fixed DC voltage is applied to it, while a step motor rotates in discrete step angles</a:t>
            </a:r>
            <a:r>
              <a:rPr lang="en-US" dirty="0" smtClean="0"/>
              <a:t>.</a:t>
            </a:r>
          </a:p>
          <a:p>
            <a:r>
              <a:rPr lang="en-US" dirty="0" smtClean="0"/>
              <a:t>The </a:t>
            </a:r>
            <a:r>
              <a:rPr lang="en-US" dirty="0"/>
              <a:t>Stepper Motors therefore are manufactured with steps per revolution of 12, 24, 72, 144, 180, and 200, resulting in stepping angles of 30, 15, 5, 2.5, 2, and 1.8 degrees per step. </a:t>
            </a:r>
            <a:endParaRPr lang="en-US" dirty="0" smtClean="0"/>
          </a:p>
          <a:p>
            <a:r>
              <a:rPr lang="en-US" dirty="0" smtClean="0"/>
              <a:t>The </a:t>
            </a:r>
            <a:r>
              <a:rPr lang="en-US" dirty="0"/>
              <a:t>stepper motor </a:t>
            </a:r>
            <a:r>
              <a:rPr lang="en-US" dirty="0">
                <a:solidFill>
                  <a:srgbClr val="C00000"/>
                </a:solidFill>
              </a:rPr>
              <a:t>can be controlled with or without feedback</a:t>
            </a:r>
            <a:r>
              <a:rPr lang="en-US" dirty="0" smtClean="0">
                <a:solidFill>
                  <a:srgbClr val="C00000"/>
                </a:solidFill>
              </a:rPr>
              <a:t>.</a:t>
            </a:r>
          </a:p>
          <a:p>
            <a:r>
              <a:rPr lang="en-US" dirty="0"/>
              <a:t>The motor spins very fast in one direction or another. </a:t>
            </a:r>
            <a:endParaRPr lang="en-US" dirty="0" smtClean="0"/>
          </a:p>
          <a:p>
            <a:r>
              <a:rPr lang="en-US" dirty="0" smtClean="0">
                <a:solidFill>
                  <a:srgbClr val="C00000"/>
                </a:solidFill>
              </a:rPr>
              <a:t>We </a:t>
            </a:r>
            <a:r>
              <a:rPr lang="en-US" dirty="0">
                <a:solidFill>
                  <a:srgbClr val="C00000"/>
                </a:solidFill>
              </a:rPr>
              <a:t>can vary the speed with the amount of power given to the motor</a:t>
            </a:r>
            <a:r>
              <a:rPr lang="en-US" dirty="0"/>
              <a:t>, but </a:t>
            </a:r>
            <a:r>
              <a:rPr lang="en-US" dirty="0" smtClean="0">
                <a:solidFill>
                  <a:srgbClr val="002060"/>
                </a:solidFill>
              </a:rPr>
              <a:t>we </a:t>
            </a:r>
            <a:r>
              <a:rPr lang="en-US" dirty="0">
                <a:solidFill>
                  <a:srgbClr val="002060"/>
                </a:solidFill>
              </a:rPr>
              <a:t>cannot tell the propeller to stop </a:t>
            </a:r>
            <a:r>
              <a:rPr lang="en-US" dirty="0"/>
              <a:t>at a specific </a:t>
            </a:r>
            <a:r>
              <a:rPr lang="en-US" dirty="0" smtClean="0"/>
              <a:t>position like servo motor.</a:t>
            </a:r>
            <a:endParaRPr lang="en-IN" dirty="0"/>
          </a:p>
        </p:txBody>
      </p:sp>
      <p:pic>
        <p:nvPicPr>
          <p:cNvPr id="4" name="Picture 3"/>
          <p:cNvPicPr>
            <a:picLocks noChangeAspect="1"/>
          </p:cNvPicPr>
          <p:nvPr/>
        </p:nvPicPr>
        <p:blipFill>
          <a:blip r:embed="rId3"/>
          <a:stretch>
            <a:fillRect/>
          </a:stretch>
        </p:blipFill>
        <p:spPr>
          <a:xfrm>
            <a:off x="7770830" y="4904091"/>
            <a:ext cx="1867833" cy="1727561"/>
          </a:xfrm>
          <a:prstGeom prst="rect">
            <a:avLst/>
          </a:prstGeom>
        </p:spPr>
      </p:pic>
    </p:spTree>
    <p:extLst>
      <p:ext uri="{BB962C8B-B14F-4D97-AF65-F5344CB8AC3E}">
        <p14:creationId xmlns:p14="http://schemas.microsoft.com/office/powerpoint/2010/main" val="252614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Bipolar Stepper Motor</a:t>
            </a:r>
            <a:endParaRPr lang="en-IN" dirty="0"/>
          </a:p>
        </p:txBody>
      </p:sp>
      <p:sp>
        <p:nvSpPr>
          <p:cNvPr id="3" name="Content Placeholder 2"/>
          <p:cNvSpPr>
            <a:spLocks noGrp="1"/>
          </p:cNvSpPr>
          <p:nvPr>
            <p:ph idx="1"/>
          </p:nvPr>
        </p:nvSpPr>
        <p:spPr>
          <a:xfrm>
            <a:off x="131180" y="876144"/>
            <a:ext cx="11929641" cy="2215399"/>
          </a:xfrm>
        </p:spPr>
        <p:txBody>
          <a:bodyPr numCol="2"/>
          <a:lstStyle/>
          <a:p>
            <a:r>
              <a:rPr lang="en-US" dirty="0" smtClean="0"/>
              <a:t>Bipolar Stepper Motor </a:t>
            </a:r>
            <a:r>
              <a:rPr lang="en-US" dirty="0"/>
              <a:t>: </a:t>
            </a:r>
            <a:endParaRPr lang="en-US" dirty="0" smtClean="0"/>
          </a:p>
          <a:p>
            <a:pPr lvl="1"/>
            <a:r>
              <a:rPr lang="en-US" dirty="0" smtClean="0"/>
              <a:t>Motors </a:t>
            </a:r>
            <a:r>
              <a:rPr lang="en-US" dirty="0"/>
              <a:t>always have 2 </a:t>
            </a:r>
            <a:r>
              <a:rPr lang="en-US" dirty="0" smtClean="0"/>
              <a:t>coils and 4 </a:t>
            </a:r>
            <a:r>
              <a:rPr lang="en-US" dirty="0"/>
              <a:t>wires.</a:t>
            </a:r>
            <a:endParaRPr lang="en-US" dirty="0" smtClean="0"/>
          </a:p>
          <a:p>
            <a:r>
              <a:rPr lang="en-US" dirty="0" smtClean="0"/>
              <a:t> </a:t>
            </a:r>
            <a:r>
              <a:rPr lang="en-US" dirty="0"/>
              <a:t>By driving the current in </a:t>
            </a:r>
            <a:r>
              <a:rPr lang="en-US" dirty="0" smtClean="0"/>
              <a:t>separate </a:t>
            </a:r>
            <a:r>
              <a:rPr lang="en-US" dirty="0"/>
              <a:t>directions through each of the coils, we can have a total of 4 different states</a:t>
            </a:r>
            <a:r>
              <a:rPr lang="en-US" dirty="0" smtClean="0"/>
              <a:t>:</a:t>
            </a:r>
          </a:p>
          <a:p>
            <a:pPr marL="914400" lvl="1" indent="-457200" fontAlgn="base">
              <a:buFont typeface="+mj-lt"/>
              <a:buAutoNum type="arabicPeriod"/>
            </a:pPr>
            <a:r>
              <a:rPr lang="en-US" dirty="0"/>
              <a:t>Coil A current flowing ‘left to right’.</a:t>
            </a:r>
          </a:p>
          <a:p>
            <a:pPr marL="914400" lvl="1" indent="-457200" fontAlgn="base">
              <a:buFont typeface="+mj-lt"/>
              <a:buAutoNum type="arabicPeriod"/>
            </a:pPr>
            <a:r>
              <a:rPr lang="en-US" dirty="0"/>
              <a:t>Coil A current flowing ‘right to left’.</a:t>
            </a:r>
          </a:p>
          <a:p>
            <a:pPr marL="914400" lvl="1" indent="-457200" fontAlgn="base">
              <a:buFont typeface="+mj-lt"/>
              <a:buAutoNum type="arabicPeriod"/>
            </a:pPr>
            <a:r>
              <a:rPr lang="en-US" dirty="0"/>
              <a:t>Coil B current flowing ‘left to right’.</a:t>
            </a:r>
          </a:p>
          <a:p>
            <a:pPr marL="914400" lvl="1" indent="-457200" fontAlgn="base">
              <a:buFont typeface="+mj-lt"/>
              <a:buAutoNum type="arabicPeriod"/>
            </a:pPr>
            <a:r>
              <a:rPr lang="en-US" dirty="0"/>
              <a:t>Coil B current flowing ‘right to left</a:t>
            </a:r>
            <a:r>
              <a:rPr lang="en-US" dirty="0" smtClean="0"/>
              <a:t>’.</a:t>
            </a:r>
            <a:endParaRPr lang="en-US" dirty="0"/>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r="36157"/>
          <a:stretch/>
        </p:blipFill>
        <p:spPr>
          <a:xfrm>
            <a:off x="348344" y="3091543"/>
            <a:ext cx="3928688" cy="2986743"/>
          </a:xfrm>
          <a:prstGeom prst="rect">
            <a:avLst/>
          </a:prstGeom>
        </p:spPr>
      </p:pic>
      <p:graphicFrame>
        <p:nvGraphicFramePr>
          <p:cNvPr id="5" name="Table 4"/>
          <p:cNvGraphicFramePr>
            <a:graphicFrameLocks noGrp="1"/>
          </p:cNvGraphicFramePr>
          <p:nvPr>
            <p:extLst/>
          </p:nvPr>
        </p:nvGraphicFramePr>
        <p:xfrm>
          <a:off x="7669069" y="3256486"/>
          <a:ext cx="4391752" cy="1828800"/>
        </p:xfrm>
        <a:graphic>
          <a:graphicData uri="http://schemas.openxmlformats.org/drawingml/2006/table">
            <a:tbl>
              <a:tblPr/>
              <a:tblGrid>
                <a:gridCol w="1097938">
                  <a:extLst>
                    <a:ext uri="{9D8B030D-6E8A-4147-A177-3AD203B41FA5}">
                      <a16:colId xmlns:a16="http://schemas.microsoft.com/office/drawing/2014/main" val="3649961960"/>
                    </a:ext>
                  </a:extLst>
                </a:gridCol>
                <a:gridCol w="1097938">
                  <a:extLst>
                    <a:ext uri="{9D8B030D-6E8A-4147-A177-3AD203B41FA5}">
                      <a16:colId xmlns:a16="http://schemas.microsoft.com/office/drawing/2014/main" val="3331376509"/>
                    </a:ext>
                  </a:extLst>
                </a:gridCol>
                <a:gridCol w="1097938">
                  <a:extLst>
                    <a:ext uri="{9D8B030D-6E8A-4147-A177-3AD203B41FA5}">
                      <a16:colId xmlns:a16="http://schemas.microsoft.com/office/drawing/2014/main" val="1047020954"/>
                    </a:ext>
                  </a:extLst>
                </a:gridCol>
                <a:gridCol w="1097938">
                  <a:extLst>
                    <a:ext uri="{9D8B030D-6E8A-4147-A177-3AD203B41FA5}">
                      <a16:colId xmlns:a16="http://schemas.microsoft.com/office/drawing/2014/main" val="1275620310"/>
                    </a:ext>
                  </a:extLst>
                </a:gridCol>
              </a:tblGrid>
              <a:tr h="299924">
                <a:tc>
                  <a:txBody>
                    <a:bodyPr/>
                    <a:lstStyle/>
                    <a:p>
                      <a:pPr algn="l"/>
                      <a:r>
                        <a:rPr lang="en-IN" b="0">
                          <a:effectLst/>
                        </a:rPr>
                        <a:t>Pin No</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IN" b="0">
                          <a:effectLst/>
                        </a:rPr>
                        <a:t>Name</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IN" b="0">
                          <a:effectLst/>
                        </a:rPr>
                        <a:t>Name</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IN" b="0">
                          <a:effectLst/>
                        </a:rPr>
                        <a:t>Colour</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2615212029"/>
                  </a:ext>
                </a:extLst>
              </a:tr>
              <a:tr h="299924">
                <a:tc>
                  <a:txBody>
                    <a:bodyPr/>
                    <a:lstStyle/>
                    <a:p>
                      <a:pPr algn="l"/>
                      <a:r>
                        <a:rPr lang="en-IN" b="0">
                          <a:effectLst/>
                        </a:rPr>
                        <a:t>1</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2F2F2"/>
                    </a:solidFill>
                  </a:tcPr>
                </a:tc>
                <a:tc>
                  <a:txBody>
                    <a:bodyPr/>
                    <a:lstStyle/>
                    <a:p>
                      <a:pPr algn="l"/>
                      <a:r>
                        <a:rPr lang="en-IN" b="0">
                          <a:effectLst/>
                        </a:rPr>
                        <a:t>A</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2F2F2"/>
                    </a:solidFill>
                  </a:tcPr>
                </a:tc>
                <a:tc>
                  <a:txBody>
                    <a:bodyPr/>
                    <a:lstStyle/>
                    <a:p>
                      <a:pPr algn="l"/>
                      <a:r>
                        <a:rPr lang="en-IN" b="0">
                          <a:effectLst/>
                        </a:rPr>
                        <a:t>A+</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2F2F2"/>
                    </a:solidFill>
                  </a:tcPr>
                </a:tc>
                <a:tc>
                  <a:txBody>
                    <a:bodyPr/>
                    <a:lstStyle/>
                    <a:p>
                      <a:pPr algn="l"/>
                      <a:r>
                        <a:rPr lang="en-IN" b="0">
                          <a:effectLst/>
                        </a:rPr>
                        <a:t>Black</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1935642934"/>
                  </a:ext>
                </a:extLst>
              </a:tr>
              <a:tr h="299924">
                <a:tc>
                  <a:txBody>
                    <a:bodyPr/>
                    <a:lstStyle/>
                    <a:p>
                      <a:pPr algn="l"/>
                      <a:r>
                        <a:rPr lang="en-IN" b="0">
                          <a:effectLst/>
                        </a:rPr>
                        <a:t>2</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IN" b="0">
                          <a:effectLst/>
                        </a:rPr>
                        <a:t>C</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IN" b="0">
                          <a:effectLst/>
                        </a:rPr>
                        <a:t>A-</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IN" b="0" dirty="0">
                          <a:effectLst/>
                        </a:rPr>
                        <a:t>Green</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4050273982"/>
                  </a:ext>
                </a:extLst>
              </a:tr>
              <a:tr h="299924">
                <a:tc>
                  <a:txBody>
                    <a:bodyPr/>
                    <a:lstStyle/>
                    <a:p>
                      <a:pPr algn="l"/>
                      <a:r>
                        <a:rPr lang="en-IN" b="0">
                          <a:effectLst/>
                        </a:rPr>
                        <a:t>3</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2F2F2"/>
                    </a:solidFill>
                  </a:tcPr>
                </a:tc>
                <a:tc>
                  <a:txBody>
                    <a:bodyPr/>
                    <a:lstStyle/>
                    <a:p>
                      <a:pPr algn="l"/>
                      <a:r>
                        <a:rPr lang="en-IN" b="0">
                          <a:effectLst/>
                        </a:rPr>
                        <a:t>B</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2F2F2"/>
                    </a:solidFill>
                  </a:tcPr>
                </a:tc>
                <a:tc>
                  <a:txBody>
                    <a:bodyPr/>
                    <a:lstStyle/>
                    <a:p>
                      <a:pPr algn="l"/>
                      <a:r>
                        <a:rPr lang="en-IN" b="0">
                          <a:effectLst/>
                        </a:rPr>
                        <a:t>B+</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2F2F2"/>
                    </a:solidFill>
                  </a:tcPr>
                </a:tc>
                <a:tc>
                  <a:txBody>
                    <a:bodyPr/>
                    <a:lstStyle/>
                    <a:p>
                      <a:pPr algn="l"/>
                      <a:r>
                        <a:rPr lang="en-IN" b="0">
                          <a:effectLst/>
                        </a:rPr>
                        <a:t>Red</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2986147369"/>
                  </a:ext>
                </a:extLst>
              </a:tr>
              <a:tr h="299924">
                <a:tc>
                  <a:txBody>
                    <a:bodyPr/>
                    <a:lstStyle/>
                    <a:p>
                      <a:pPr algn="l"/>
                      <a:r>
                        <a:rPr lang="en-IN" b="0" dirty="0">
                          <a:effectLst/>
                        </a:rPr>
                        <a:t>4</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IN" b="0">
                          <a:effectLst/>
                        </a:rPr>
                        <a:t>D</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IN" b="0">
                          <a:effectLst/>
                        </a:rPr>
                        <a:t>B-</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tc>
                  <a:txBody>
                    <a:bodyPr/>
                    <a:lstStyle/>
                    <a:p>
                      <a:pPr algn="l"/>
                      <a:r>
                        <a:rPr lang="en-IN" b="0" dirty="0">
                          <a:effectLst/>
                        </a:rPr>
                        <a:t>Blue</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932301354"/>
                  </a:ext>
                </a:extLst>
              </a:tr>
            </a:tbl>
          </a:graphicData>
        </a:graphic>
      </p:graphicFrame>
      <p:pic>
        <p:nvPicPr>
          <p:cNvPr id="6" name="Picture 5"/>
          <p:cNvPicPr>
            <a:picLocks noChangeAspect="1"/>
          </p:cNvPicPr>
          <p:nvPr/>
        </p:nvPicPr>
        <p:blipFill rotWithShape="1">
          <a:blip r:embed="rId2">
            <a:clrChange>
              <a:clrFrom>
                <a:srgbClr val="FFFFFF"/>
              </a:clrFrom>
              <a:clrTo>
                <a:srgbClr val="FFFFFF">
                  <a:alpha val="0"/>
                </a:srgbClr>
              </a:clrTo>
            </a:clrChange>
          </a:blip>
          <a:srcRect l="66529" t="14504" b="17033"/>
          <a:stretch/>
        </p:blipFill>
        <p:spPr>
          <a:xfrm>
            <a:off x="5050422" y="3029160"/>
            <a:ext cx="3265716" cy="3568096"/>
          </a:xfrm>
          <a:prstGeom prst="rect">
            <a:avLst/>
          </a:prstGeom>
        </p:spPr>
      </p:pic>
      <p:sp>
        <p:nvSpPr>
          <p:cNvPr id="7" name="Rectangle 6"/>
          <p:cNvSpPr/>
          <p:nvPr/>
        </p:nvSpPr>
        <p:spPr>
          <a:xfrm>
            <a:off x="9783097" y="3559277"/>
            <a:ext cx="737419" cy="1868129"/>
          </a:xfrm>
          <a:prstGeom prst="rect">
            <a:avLst/>
          </a:prstGeom>
          <a:noFill/>
          <a:ln w="38100">
            <a:solidFill>
              <a:srgbClr val="C0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8" name="TextBox 7"/>
          <p:cNvSpPr txBox="1"/>
          <p:nvPr/>
        </p:nvSpPr>
        <p:spPr>
          <a:xfrm>
            <a:off x="9438968" y="5427406"/>
            <a:ext cx="1725152" cy="369332"/>
          </a:xfrm>
          <a:prstGeom prst="rect">
            <a:avLst/>
          </a:prstGeom>
          <a:noFill/>
        </p:spPr>
        <p:txBody>
          <a:bodyPr wrap="none" rtlCol="0">
            <a:spAutoFit/>
          </a:bodyPr>
          <a:lstStyle/>
          <a:p>
            <a:r>
              <a:rPr lang="en-IN" b="1" dirty="0" smtClean="0">
                <a:solidFill>
                  <a:srgbClr val="C00000"/>
                </a:solidFill>
              </a:rPr>
              <a:t>Coil A and Coil B</a:t>
            </a:r>
            <a:endParaRPr lang="en-IN" b="1" dirty="0">
              <a:solidFill>
                <a:srgbClr val="C00000"/>
              </a:solidFill>
            </a:endParaRPr>
          </a:p>
        </p:txBody>
      </p:sp>
      <p:sp>
        <p:nvSpPr>
          <p:cNvPr id="9" name="Rectangle 8"/>
          <p:cNvSpPr/>
          <p:nvPr/>
        </p:nvSpPr>
        <p:spPr>
          <a:xfrm>
            <a:off x="8386917" y="3559277"/>
            <a:ext cx="894736" cy="1759975"/>
          </a:xfrm>
          <a:prstGeom prst="rect">
            <a:avLst/>
          </a:prstGeom>
          <a:noFill/>
          <a:ln w="28575"/>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dirty="0">
              <a:solidFill>
                <a:srgbClr val="002060"/>
              </a:solidFill>
            </a:endParaRPr>
          </a:p>
        </p:txBody>
      </p:sp>
      <p:sp>
        <p:nvSpPr>
          <p:cNvPr id="10" name="TextBox 9"/>
          <p:cNvSpPr txBox="1"/>
          <p:nvPr/>
        </p:nvSpPr>
        <p:spPr>
          <a:xfrm>
            <a:off x="8278684" y="5287273"/>
            <a:ext cx="1111202" cy="369332"/>
          </a:xfrm>
          <a:prstGeom prst="rect">
            <a:avLst/>
          </a:prstGeom>
          <a:noFill/>
        </p:spPr>
        <p:txBody>
          <a:bodyPr wrap="none" rtlCol="0">
            <a:spAutoFit/>
          </a:bodyPr>
          <a:lstStyle/>
          <a:p>
            <a:r>
              <a:rPr lang="en-IN" b="1" dirty="0" smtClean="0">
                <a:solidFill>
                  <a:srgbClr val="002060"/>
                </a:solidFill>
              </a:rPr>
              <a:t>Terminals</a:t>
            </a:r>
            <a:endParaRPr lang="en-IN" b="1" dirty="0">
              <a:solidFill>
                <a:srgbClr val="002060"/>
              </a:solidFill>
            </a:endParaRPr>
          </a:p>
        </p:txBody>
      </p:sp>
      <p:sp>
        <p:nvSpPr>
          <p:cNvPr id="11" name="Rectangle 10"/>
          <p:cNvSpPr/>
          <p:nvPr/>
        </p:nvSpPr>
        <p:spPr>
          <a:xfrm>
            <a:off x="10894142" y="3647767"/>
            <a:ext cx="914400" cy="294967"/>
          </a:xfrm>
          <a:prstGeom prst="rect">
            <a:avLst/>
          </a:prstGeom>
          <a:no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2" name="Rectangle 11"/>
          <p:cNvSpPr/>
          <p:nvPr/>
        </p:nvSpPr>
        <p:spPr>
          <a:xfrm>
            <a:off x="10913727" y="4036841"/>
            <a:ext cx="914400" cy="294967"/>
          </a:xfrm>
          <a:prstGeom prst="rect">
            <a:avLst/>
          </a:prstGeom>
          <a:noFill/>
          <a:ln w="38100">
            <a:solidFill>
              <a:srgbClr val="00B05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3" name="Rectangle 12"/>
          <p:cNvSpPr/>
          <p:nvPr/>
        </p:nvSpPr>
        <p:spPr>
          <a:xfrm>
            <a:off x="10913727" y="4409574"/>
            <a:ext cx="914400" cy="294967"/>
          </a:xfrm>
          <a:prstGeom prst="rect">
            <a:avLst/>
          </a:prstGeom>
          <a:noFill/>
          <a:ln w="38100">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Rectangle 13"/>
          <p:cNvSpPr/>
          <p:nvPr/>
        </p:nvSpPr>
        <p:spPr>
          <a:xfrm>
            <a:off x="10917074" y="4751694"/>
            <a:ext cx="914400" cy="294967"/>
          </a:xfrm>
          <a:prstGeom prst="rect">
            <a:avLst/>
          </a:prstGeom>
          <a:noFill/>
          <a:ln w="38100">
            <a:solidFill>
              <a:schemeClr val="tx2">
                <a:lumMod val="60000"/>
                <a:lumOff val="4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0206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L298N : Driving IC </a:t>
            </a:r>
            <a:endParaRPr lang="en-IN" dirty="0"/>
          </a:p>
        </p:txBody>
      </p:sp>
      <p:sp>
        <p:nvSpPr>
          <p:cNvPr id="3" name="Content Placeholder 2"/>
          <p:cNvSpPr>
            <a:spLocks noGrp="1"/>
          </p:cNvSpPr>
          <p:nvPr>
            <p:ph idx="1"/>
          </p:nvPr>
        </p:nvSpPr>
        <p:spPr>
          <a:xfrm>
            <a:off x="131180" y="876144"/>
            <a:ext cx="11461052" cy="5590565"/>
          </a:xfrm>
        </p:spPr>
        <p:txBody>
          <a:bodyPr/>
          <a:lstStyle/>
          <a:p>
            <a:r>
              <a:rPr lang="en-IN" b="1" dirty="0">
                <a:solidFill>
                  <a:srgbClr val="C00000"/>
                </a:solidFill>
              </a:rPr>
              <a:t>L298N </a:t>
            </a:r>
            <a:r>
              <a:rPr lang="en-IN" dirty="0" smtClean="0">
                <a:solidFill>
                  <a:srgbClr val="C00000"/>
                </a:solidFill>
              </a:rPr>
              <a:t>is a  Motor </a:t>
            </a:r>
            <a:r>
              <a:rPr lang="en-IN" dirty="0">
                <a:solidFill>
                  <a:srgbClr val="C00000"/>
                </a:solidFill>
              </a:rPr>
              <a:t>Driver </a:t>
            </a:r>
            <a:r>
              <a:rPr lang="en-IN" dirty="0" smtClean="0">
                <a:solidFill>
                  <a:srgbClr val="C00000"/>
                </a:solidFill>
              </a:rPr>
              <a:t>Chip.</a:t>
            </a:r>
          </a:p>
          <a:p>
            <a:r>
              <a:rPr lang="en-US" dirty="0"/>
              <a:t>The L298N chip contains two standard H-bridges capable of driving </a:t>
            </a:r>
            <a:r>
              <a:rPr lang="en-US" dirty="0">
                <a:solidFill>
                  <a:srgbClr val="C00000"/>
                </a:solidFill>
              </a:rPr>
              <a:t>a pair of </a:t>
            </a:r>
            <a:r>
              <a:rPr lang="en-US" dirty="0" smtClean="0">
                <a:solidFill>
                  <a:srgbClr val="C00000"/>
                </a:solidFill>
              </a:rPr>
              <a:t>DC motors</a:t>
            </a:r>
            <a:r>
              <a:rPr lang="en-US" dirty="0">
                <a:solidFill>
                  <a:srgbClr val="C00000"/>
                </a:solidFill>
              </a:rPr>
              <a:t> </a:t>
            </a:r>
            <a:r>
              <a:rPr lang="en-US" dirty="0" smtClean="0"/>
              <a:t>or </a:t>
            </a:r>
            <a:r>
              <a:rPr lang="en-US" dirty="0" smtClean="0">
                <a:solidFill>
                  <a:srgbClr val="C00000"/>
                </a:solidFill>
              </a:rPr>
              <a:t>single Stepper motor</a:t>
            </a:r>
            <a:r>
              <a:rPr lang="en-US" dirty="0" smtClean="0"/>
              <a:t> </a:t>
            </a:r>
            <a:r>
              <a:rPr lang="en-US" dirty="0"/>
              <a:t>making it ideal for building a </a:t>
            </a:r>
            <a:r>
              <a:rPr lang="en-US" dirty="0" smtClean="0"/>
              <a:t>robotic platform.</a:t>
            </a:r>
            <a:endParaRPr lang="en-IN" dirty="0"/>
          </a:p>
        </p:txBody>
      </p:sp>
      <p:pic>
        <p:nvPicPr>
          <p:cNvPr id="5" name="Picture 4"/>
          <p:cNvPicPr>
            <a:picLocks noChangeAspect="1"/>
          </p:cNvPicPr>
          <p:nvPr/>
        </p:nvPicPr>
        <p:blipFill rotWithShape="1">
          <a:blip r:embed="rId2">
            <a:clrChange>
              <a:clrFrom>
                <a:srgbClr val="FFFFFF"/>
              </a:clrFrom>
              <a:clrTo>
                <a:srgbClr val="FFFFFF">
                  <a:alpha val="0"/>
                </a:srgbClr>
              </a:clrTo>
            </a:clrChange>
          </a:blip>
          <a:srcRect b="11723"/>
          <a:stretch/>
        </p:blipFill>
        <p:spPr>
          <a:xfrm>
            <a:off x="5438020" y="1996376"/>
            <a:ext cx="6653784" cy="4069885"/>
          </a:xfrm>
          <a:prstGeom prst="rect">
            <a:avLst/>
          </a:prstGeom>
        </p:spPr>
      </p:pic>
      <p:sp>
        <p:nvSpPr>
          <p:cNvPr id="6" name="Content Placeholder 2"/>
          <p:cNvSpPr txBox="1">
            <a:spLocks/>
          </p:cNvSpPr>
          <p:nvPr/>
        </p:nvSpPr>
        <p:spPr>
          <a:xfrm>
            <a:off x="131180" y="2190815"/>
            <a:ext cx="5610859" cy="5590565"/>
          </a:xfrm>
          <a:prstGeom prst="rect">
            <a:avLst/>
          </a:prstGeom>
        </p:spPr>
        <p:txBody>
          <a:bodyPr vert="horz" lIns="91440" tIns="45720" rIns="91440" bIns="45720" rtlCol="0">
            <a:noAutofit/>
          </a:bodyPr>
          <a:lstStyle>
            <a:lvl1pPr marL="265113" marR="0" indent="-265113" algn="just" defTabSz="914400" rtl="0" eaLnBrk="1" fontAlgn="auto" latinLnBrk="0" hangingPunct="1">
              <a:lnSpc>
                <a:spcPct val="90000"/>
              </a:lnSpc>
              <a:spcBef>
                <a:spcPts val="1000"/>
              </a:spcBef>
              <a:spcAft>
                <a:spcPts val="0"/>
              </a:spcAft>
              <a:buClr>
                <a:schemeClr val="accent6"/>
              </a:buClr>
              <a:buSzTx/>
              <a:buFont typeface="Wingdings" panose="05000000000000000000" pitchFamily="2" charset="2"/>
              <a:buChar char="§"/>
              <a:tabLst/>
              <a:defRPr sz="2400" kern="1200">
                <a:solidFill>
                  <a:schemeClr val="tx1"/>
                </a:solidFill>
                <a:latin typeface="+mn-lt"/>
                <a:ea typeface="+mn-ea"/>
                <a:cs typeface="+mn-cs"/>
              </a:defRPr>
            </a:lvl1pPr>
            <a:lvl2pPr marL="809625" marR="0" indent="-352425" algn="just" defTabSz="914400" rtl="0" eaLnBrk="1" fontAlgn="auto" latinLnBrk="0" hangingPunct="1">
              <a:lnSpc>
                <a:spcPct val="90000"/>
              </a:lnSpc>
              <a:spcBef>
                <a:spcPts val="1000"/>
              </a:spcBef>
              <a:spcAft>
                <a:spcPts val="0"/>
              </a:spcAft>
              <a:buClr>
                <a:schemeClr val="accent6"/>
              </a:buClr>
              <a:buSzTx/>
              <a:buFont typeface="Wingdings" panose="05000000000000000000" pitchFamily="2" charset="2"/>
              <a:buChar char="v"/>
              <a:tabLst/>
              <a:defRPr sz="2000" kern="1200">
                <a:solidFill>
                  <a:schemeClr val="tx1"/>
                </a:solidFill>
                <a:latin typeface="+mn-lt"/>
                <a:ea typeface="+mn-ea"/>
                <a:cs typeface="+mn-cs"/>
              </a:defRPr>
            </a:lvl2pPr>
            <a:lvl3pPr marL="1143000" marR="0" indent="-228600" algn="just" defTabSz="914400" rtl="0" eaLnBrk="1" fontAlgn="auto" latinLnBrk="0" hangingPunct="1">
              <a:lnSpc>
                <a:spcPct val="90000"/>
              </a:lnSpc>
              <a:spcBef>
                <a:spcPts val="1000"/>
              </a:spcBef>
              <a:spcAft>
                <a:spcPts val="0"/>
              </a:spcAft>
              <a:buClr>
                <a:schemeClr val="accent6"/>
              </a:buClr>
              <a:buSzTx/>
              <a:buFont typeface="Wingdings" panose="05000000000000000000" pitchFamily="2" charset="2"/>
              <a:buChar char="§"/>
              <a:tabLst/>
              <a:defRPr sz="1800" kern="1200">
                <a:solidFill>
                  <a:schemeClr val="tx1"/>
                </a:solidFill>
                <a:latin typeface="+mn-lt"/>
                <a:ea typeface="+mn-ea"/>
                <a:cs typeface="+mn-cs"/>
              </a:defRPr>
            </a:lvl3pPr>
            <a:lvl4pPr marL="1600200" marR="0" indent="-228600" algn="just" defTabSz="914400" rtl="0" eaLnBrk="1" fontAlgn="auto" latinLnBrk="0" hangingPunct="1">
              <a:lnSpc>
                <a:spcPct val="90000"/>
              </a:lnSpc>
              <a:spcBef>
                <a:spcPts val="1000"/>
              </a:spcBef>
              <a:spcAft>
                <a:spcPts val="0"/>
              </a:spcAft>
              <a:buClr>
                <a:schemeClr val="accent6"/>
              </a:buClr>
              <a:buSzTx/>
              <a:buFont typeface="Arial" panose="020B0604020202020204" pitchFamily="34" charset="0"/>
              <a:buChar char="•"/>
              <a:tabLst/>
              <a:defRPr sz="1600" kern="1200">
                <a:solidFill>
                  <a:schemeClr val="tx1"/>
                </a:solidFill>
                <a:latin typeface="+mn-lt"/>
                <a:ea typeface="+mn-ea"/>
                <a:cs typeface="+mn-cs"/>
              </a:defRPr>
            </a:lvl4pPr>
            <a:lvl5pPr marL="2057400" marR="0" indent="-228600" algn="just" defTabSz="914400" rtl="0" eaLnBrk="1" fontAlgn="auto" latinLnBrk="0" hangingPunct="1">
              <a:lnSpc>
                <a:spcPct val="90000"/>
              </a:lnSpc>
              <a:spcBef>
                <a:spcPts val="1000"/>
              </a:spcBef>
              <a:spcAft>
                <a:spcPts val="0"/>
              </a:spcAft>
              <a:buClr>
                <a:schemeClr val="accent6"/>
              </a:buClr>
              <a:buSzTx/>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b="1" dirty="0" smtClean="0">
                <a:solidFill>
                  <a:srgbClr val="C00000"/>
                </a:solidFill>
              </a:rPr>
              <a:t>Power Pins:</a:t>
            </a:r>
          </a:p>
          <a:p>
            <a:r>
              <a:rPr lang="en-US" dirty="0" smtClean="0">
                <a:solidFill>
                  <a:srgbClr val="C00000"/>
                </a:solidFill>
              </a:rPr>
              <a:t>VS pin </a:t>
            </a:r>
            <a:r>
              <a:rPr lang="en-US" dirty="0" smtClean="0"/>
              <a:t>powers the IC’s internal H-Bridge, which </a:t>
            </a:r>
            <a:r>
              <a:rPr lang="en-US" b="1" dirty="0" smtClean="0">
                <a:solidFill>
                  <a:srgbClr val="C00000"/>
                </a:solidFill>
              </a:rPr>
              <a:t>drives the motors. </a:t>
            </a:r>
            <a:r>
              <a:rPr lang="en-US" dirty="0" smtClean="0"/>
              <a:t>This pin accepts input voltages ranging from </a:t>
            </a:r>
            <a:r>
              <a:rPr lang="en-US" b="1" dirty="0" smtClean="0"/>
              <a:t>5 to 12V</a:t>
            </a:r>
            <a:r>
              <a:rPr lang="en-US" dirty="0" smtClean="0"/>
              <a:t>.</a:t>
            </a:r>
          </a:p>
          <a:p>
            <a:r>
              <a:rPr lang="en-US" b="1" dirty="0" smtClean="0">
                <a:solidFill>
                  <a:srgbClr val="C00000"/>
                </a:solidFill>
              </a:rPr>
              <a:t>VSS</a:t>
            </a:r>
            <a:r>
              <a:rPr lang="en-US" b="1" dirty="0" smtClean="0"/>
              <a:t> is used to power the logic circuitry </a:t>
            </a:r>
            <a:r>
              <a:rPr lang="en-US" dirty="0" smtClean="0"/>
              <a:t>within the L298N IC, and can range between </a:t>
            </a:r>
            <a:r>
              <a:rPr lang="en-US" b="1" dirty="0" smtClean="0"/>
              <a:t>5V and 7V.</a:t>
            </a:r>
          </a:p>
          <a:p>
            <a:pPr algn="l"/>
            <a:r>
              <a:rPr lang="en-US" dirty="0" smtClean="0">
                <a:solidFill>
                  <a:srgbClr val="C00000"/>
                </a:solidFill>
              </a:rPr>
              <a:t>GND</a:t>
            </a:r>
            <a:r>
              <a:rPr lang="en-US" dirty="0" smtClean="0"/>
              <a:t> is the common ground pin.</a:t>
            </a:r>
            <a:r>
              <a:rPr lang="en-IN" dirty="0" smtClean="0"/>
              <a:t/>
            </a:r>
            <a:br>
              <a:rPr lang="en-IN" dirty="0" smtClean="0"/>
            </a:br>
            <a:endParaRPr lang="en-IN" dirty="0"/>
          </a:p>
        </p:txBody>
      </p:sp>
    </p:spTree>
    <p:extLst>
      <p:ext uri="{BB962C8B-B14F-4D97-AF65-F5344CB8AC3E}">
        <p14:creationId xmlns:p14="http://schemas.microsoft.com/office/powerpoint/2010/main" val="154400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L298N : DC Motor</a:t>
            </a:r>
            <a:endParaRPr lang="en-IN" dirty="0"/>
          </a:p>
        </p:txBody>
      </p:sp>
      <p:sp>
        <p:nvSpPr>
          <p:cNvPr id="3" name="Content Placeholder 2"/>
          <p:cNvSpPr>
            <a:spLocks noGrp="1"/>
          </p:cNvSpPr>
          <p:nvPr>
            <p:ph idx="1"/>
          </p:nvPr>
        </p:nvSpPr>
        <p:spPr>
          <a:xfrm>
            <a:off x="131179" y="876145"/>
            <a:ext cx="11883839" cy="1788398"/>
          </a:xfrm>
        </p:spPr>
        <p:txBody>
          <a:bodyPr/>
          <a:lstStyle/>
          <a:p>
            <a:pPr algn="l"/>
            <a:r>
              <a:rPr lang="en-IN" b="1" dirty="0" smtClean="0">
                <a:solidFill>
                  <a:srgbClr val="C00000"/>
                </a:solidFill>
              </a:rPr>
              <a:t>Output Pins : </a:t>
            </a:r>
          </a:p>
          <a:p>
            <a:pPr algn="l"/>
            <a:r>
              <a:rPr lang="en-US" dirty="0" smtClean="0">
                <a:solidFill>
                  <a:srgbClr val="C00000"/>
                </a:solidFill>
              </a:rPr>
              <a:t>Two DC Motor: </a:t>
            </a:r>
          </a:p>
          <a:p>
            <a:pPr algn="l"/>
            <a:r>
              <a:rPr lang="en-US" dirty="0" smtClean="0"/>
              <a:t>The </a:t>
            </a:r>
            <a:r>
              <a:rPr lang="en-US" dirty="0"/>
              <a:t>output channels of the L298N motor </a:t>
            </a:r>
            <a:r>
              <a:rPr lang="en-US" dirty="0" smtClean="0"/>
              <a:t>driver:</a:t>
            </a:r>
          </a:p>
          <a:p>
            <a:pPr algn="l"/>
            <a:r>
              <a:rPr lang="en-US" b="1" dirty="0" smtClean="0">
                <a:solidFill>
                  <a:srgbClr val="C00000"/>
                </a:solidFill>
              </a:rPr>
              <a:t>OUT1</a:t>
            </a:r>
            <a:r>
              <a:rPr lang="en-US" dirty="0" smtClean="0"/>
              <a:t> </a:t>
            </a:r>
            <a:r>
              <a:rPr lang="en-US" dirty="0"/>
              <a:t>and </a:t>
            </a:r>
            <a:r>
              <a:rPr lang="en-US" b="1" dirty="0">
                <a:solidFill>
                  <a:srgbClr val="C00000"/>
                </a:solidFill>
              </a:rPr>
              <a:t>OUT2</a:t>
            </a:r>
            <a:r>
              <a:rPr lang="en-US" dirty="0"/>
              <a:t> for </a:t>
            </a:r>
            <a:r>
              <a:rPr lang="en-US" dirty="0">
                <a:solidFill>
                  <a:srgbClr val="C00000"/>
                </a:solidFill>
              </a:rPr>
              <a:t>motor A</a:t>
            </a:r>
            <a:r>
              <a:rPr lang="en-US" dirty="0"/>
              <a:t> </a:t>
            </a:r>
          </a:p>
          <a:p>
            <a:pPr algn="l"/>
            <a:r>
              <a:rPr lang="en-US" b="1" dirty="0" smtClean="0">
                <a:solidFill>
                  <a:schemeClr val="accent5">
                    <a:lumMod val="50000"/>
                  </a:schemeClr>
                </a:solidFill>
              </a:rPr>
              <a:t>OUT3</a:t>
            </a:r>
            <a:r>
              <a:rPr lang="en-US" dirty="0" smtClean="0"/>
              <a:t> </a:t>
            </a:r>
            <a:r>
              <a:rPr lang="en-US" dirty="0"/>
              <a:t>and </a:t>
            </a:r>
            <a:r>
              <a:rPr lang="en-US" b="1" dirty="0">
                <a:solidFill>
                  <a:schemeClr val="accent5">
                    <a:lumMod val="50000"/>
                  </a:schemeClr>
                </a:solidFill>
              </a:rPr>
              <a:t>OUT4</a:t>
            </a:r>
            <a:r>
              <a:rPr lang="en-US" dirty="0"/>
              <a:t> for </a:t>
            </a:r>
            <a:r>
              <a:rPr lang="en-US" dirty="0">
                <a:solidFill>
                  <a:schemeClr val="accent5">
                    <a:lumMod val="50000"/>
                  </a:schemeClr>
                </a:solidFill>
              </a:rPr>
              <a:t>motor </a:t>
            </a:r>
            <a:r>
              <a:rPr lang="en-US" dirty="0" smtClean="0">
                <a:solidFill>
                  <a:schemeClr val="accent5">
                    <a:lumMod val="50000"/>
                  </a:schemeClr>
                </a:solidFill>
              </a:rPr>
              <a:t>B</a:t>
            </a:r>
            <a:r>
              <a:rPr lang="en-US" dirty="0" smtClean="0"/>
              <a:t>.</a:t>
            </a:r>
          </a:p>
          <a:p>
            <a:pPr algn="l"/>
            <a:r>
              <a:rPr lang="en-US" dirty="0" smtClean="0"/>
              <a:t>We </a:t>
            </a:r>
            <a:r>
              <a:rPr lang="en-US" dirty="0"/>
              <a:t>can connect two 5-12V DC motors to these terminals</a:t>
            </a:r>
            <a:r>
              <a:rPr lang="en-US" dirty="0" smtClean="0"/>
              <a:t>.</a:t>
            </a:r>
          </a:p>
        </p:txBody>
      </p:sp>
      <p:pic>
        <p:nvPicPr>
          <p:cNvPr id="5" name="Picture 4"/>
          <p:cNvPicPr>
            <a:picLocks noChangeAspect="1"/>
          </p:cNvPicPr>
          <p:nvPr/>
        </p:nvPicPr>
        <p:blipFill rotWithShape="1">
          <a:blip r:embed="rId2">
            <a:clrChange>
              <a:clrFrom>
                <a:srgbClr val="FFFFFF"/>
              </a:clrFrom>
              <a:clrTo>
                <a:srgbClr val="FFFFFF">
                  <a:alpha val="0"/>
                </a:srgbClr>
              </a:clrTo>
            </a:clrChange>
          </a:blip>
          <a:srcRect t="25773" b="42431"/>
          <a:stretch/>
        </p:blipFill>
        <p:spPr>
          <a:xfrm>
            <a:off x="2318081" y="4008047"/>
            <a:ext cx="7555837" cy="1664681"/>
          </a:xfrm>
          <a:prstGeom prst="rect">
            <a:avLst/>
          </a:prstGeom>
        </p:spPr>
      </p:pic>
    </p:spTree>
    <p:extLst>
      <p:ext uri="{BB962C8B-B14F-4D97-AF65-F5344CB8AC3E}">
        <p14:creationId xmlns:p14="http://schemas.microsoft.com/office/powerpoint/2010/main" val="328380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IN" spc="-1" dirty="0">
                <a:solidFill>
                  <a:srgbClr val="373737"/>
                </a:solidFill>
              </a:rPr>
              <a:t>Actuator</a:t>
            </a:r>
            <a:endParaRPr lang="en-US" dirty="0"/>
          </a:p>
        </p:txBody>
      </p:sp>
      <p:sp>
        <p:nvSpPr>
          <p:cNvPr id="7" name="Content Placeholder 6"/>
          <p:cNvSpPr>
            <a:spLocks noGrp="1"/>
          </p:cNvSpPr>
          <p:nvPr>
            <p:ph idx="1"/>
          </p:nvPr>
        </p:nvSpPr>
        <p:spPr/>
        <p:txBody>
          <a:bodyPr/>
          <a:lstStyle/>
          <a:p>
            <a:pPr marL="457920" indent="-457200">
              <a:spcBef>
                <a:spcPts val="1001"/>
              </a:spcBef>
              <a:buClr>
                <a:srgbClr val="B84742"/>
              </a:buClr>
              <a:buFont typeface="Wingdings" panose="05000000000000000000" pitchFamily="2" charset="2"/>
              <a:buChar char="q"/>
            </a:pPr>
            <a:r>
              <a:rPr lang="en-US" sz="2800" b="1" spc="-1" dirty="0">
                <a:solidFill>
                  <a:srgbClr val="B84742"/>
                </a:solidFill>
                <a:latin typeface="Roboto Condensed"/>
              </a:rPr>
              <a:t>An IoT device is made up of a Physical object (“thing”) + Controller (“brain”) + Sensors + Actuators + Networks (Internet). </a:t>
            </a:r>
          </a:p>
          <a:p>
            <a:r>
              <a:rPr lang="en-US" sz="2800" dirty="0"/>
              <a:t>An actuator is a machine component or system that moves or controls the mechanism or the system. </a:t>
            </a:r>
          </a:p>
          <a:p>
            <a:r>
              <a:rPr lang="en-US" sz="2800" dirty="0"/>
              <a:t>Sensors in the device sense the environment, then control signals are generated for the </a:t>
            </a:r>
            <a:r>
              <a:rPr lang="en-US" sz="2800" b="1" spc="-1" dirty="0">
                <a:solidFill>
                  <a:srgbClr val="B84742"/>
                </a:solidFill>
                <a:latin typeface="Roboto Condensed"/>
              </a:rPr>
              <a:t>actuators according to the actions needed to perform.</a:t>
            </a:r>
          </a:p>
          <a:p>
            <a:pPr marL="265113" lvl="1" indent="-265113">
              <a:buFont typeface="Wingdings" panose="05000000000000000000" pitchFamily="2" charset="2"/>
              <a:buChar char="§"/>
            </a:pPr>
            <a:r>
              <a:rPr lang="en-US" sz="2800" dirty="0"/>
              <a:t>Actuators are the output devices like LEDs, motors, lights, and so on, which let your device do something to the outside world.</a:t>
            </a:r>
          </a:p>
          <a:p>
            <a:pPr marL="265113" lvl="1" indent="-265113">
              <a:buFont typeface="Wingdings" panose="05000000000000000000" pitchFamily="2" charset="2"/>
              <a:buChar char="§"/>
            </a:pPr>
            <a:r>
              <a:rPr lang="en-US" sz="2800" dirty="0"/>
              <a:t>A servo motor is an example of an actuator.</a:t>
            </a:r>
          </a:p>
        </p:txBody>
      </p:sp>
    </p:spTree>
    <p:extLst>
      <p:ext uri="{BB962C8B-B14F-4D97-AF65-F5344CB8AC3E}">
        <p14:creationId xmlns:p14="http://schemas.microsoft.com/office/powerpoint/2010/main" val="3606752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L298N : </a:t>
            </a:r>
            <a:r>
              <a:rPr lang="en-IN" dirty="0" smtClean="0"/>
              <a:t>Stepper </a:t>
            </a:r>
            <a:r>
              <a:rPr lang="en-IN" dirty="0"/>
              <a:t>Motor</a:t>
            </a:r>
          </a:p>
        </p:txBody>
      </p:sp>
      <p:sp>
        <p:nvSpPr>
          <p:cNvPr id="4" name="Content Placeholder 3"/>
          <p:cNvSpPr>
            <a:spLocks noGrp="1"/>
          </p:cNvSpPr>
          <p:nvPr>
            <p:ph idx="1"/>
          </p:nvPr>
        </p:nvSpPr>
        <p:spPr>
          <a:xfrm>
            <a:off x="131180" y="876144"/>
            <a:ext cx="11929641" cy="4518160"/>
          </a:xfrm>
          <a:prstGeom prst="rect">
            <a:avLst/>
          </a:prstGeom>
        </p:spPr>
        <p:txBody>
          <a:bodyPr wrap="square">
            <a:spAutoFit/>
          </a:bodyPr>
          <a:lstStyle/>
          <a:p>
            <a:pPr marL="265113" indent="-265113" algn="l">
              <a:lnSpc>
                <a:spcPct val="90000"/>
              </a:lnSpc>
              <a:spcBef>
                <a:spcPts val="1000"/>
              </a:spcBef>
              <a:buClr>
                <a:schemeClr val="accent6"/>
              </a:buClr>
              <a:buFont typeface="Wingdings" panose="05000000000000000000" pitchFamily="2" charset="2"/>
              <a:buChar char="§"/>
            </a:pPr>
            <a:r>
              <a:rPr lang="en-IN" sz="2400" b="1" dirty="0">
                <a:solidFill>
                  <a:srgbClr val="C00000"/>
                </a:solidFill>
              </a:rPr>
              <a:t>Stepper Motor: </a:t>
            </a:r>
          </a:p>
          <a:p>
            <a:pPr marL="265113" indent="-265113" algn="l">
              <a:lnSpc>
                <a:spcPct val="90000"/>
              </a:lnSpc>
              <a:spcBef>
                <a:spcPts val="1000"/>
              </a:spcBef>
              <a:buClr>
                <a:schemeClr val="accent6"/>
              </a:buClr>
              <a:buFont typeface="Wingdings" panose="05000000000000000000" pitchFamily="2" charset="2"/>
              <a:buChar char="§"/>
            </a:pPr>
            <a:r>
              <a:rPr lang="en-US" sz="2400" dirty="0"/>
              <a:t>For which ever stepper motor you are using refer to its datasheet to find the correct colored wires to differentiate the A+, A-, B+ and B- </a:t>
            </a:r>
            <a:r>
              <a:rPr lang="en-US" sz="2400" dirty="0" smtClean="0"/>
              <a:t>wires. This </a:t>
            </a:r>
            <a:r>
              <a:rPr lang="en-US" sz="2400" dirty="0"/>
              <a:t>will enable us to properly connect the motor with the OUT1, OUT2, OUT3 and OUT4 pins of the driver module. </a:t>
            </a:r>
          </a:p>
          <a:p>
            <a:pPr algn="l"/>
            <a:r>
              <a:rPr lang="en-US" sz="2400" b="1" dirty="0" smtClean="0"/>
              <a:t>Black </a:t>
            </a:r>
            <a:r>
              <a:rPr lang="en-US" sz="2400" b="1" dirty="0"/>
              <a:t>wire =</a:t>
            </a:r>
            <a:r>
              <a:rPr lang="en-US" sz="2400" b="1" dirty="0" smtClean="0"/>
              <a:t> A+ </a:t>
            </a:r>
            <a:r>
              <a:rPr lang="en-US" sz="2400" b="1" dirty="0" smtClean="0">
                <a:sym typeface="Wingdings" panose="05000000000000000000" pitchFamily="2" charset="2"/>
              </a:rPr>
              <a:t> </a:t>
            </a:r>
            <a:r>
              <a:rPr lang="en-US" dirty="0"/>
              <a:t> </a:t>
            </a:r>
            <a:r>
              <a:rPr lang="en-US" b="1" dirty="0"/>
              <a:t>OUT1</a:t>
            </a:r>
            <a:r>
              <a:rPr lang="en-US" dirty="0"/>
              <a:t> </a:t>
            </a:r>
          </a:p>
          <a:p>
            <a:pPr marL="265113" indent="-265113" algn="l">
              <a:lnSpc>
                <a:spcPct val="90000"/>
              </a:lnSpc>
              <a:spcBef>
                <a:spcPts val="1000"/>
              </a:spcBef>
              <a:buClr>
                <a:schemeClr val="accent6"/>
              </a:buClr>
              <a:buFont typeface="Wingdings" panose="05000000000000000000" pitchFamily="2" charset="2"/>
              <a:buChar char="§"/>
            </a:pPr>
            <a:r>
              <a:rPr lang="en-US" sz="2400" b="1" dirty="0" smtClean="0">
                <a:solidFill>
                  <a:srgbClr val="00B050"/>
                </a:solidFill>
              </a:rPr>
              <a:t>Green wire = A- </a:t>
            </a:r>
            <a:r>
              <a:rPr lang="en-US" sz="2400" b="1" dirty="0" smtClean="0">
                <a:solidFill>
                  <a:srgbClr val="00B050"/>
                </a:solidFill>
                <a:sym typeface="Wingdings" panose="05000000000000000000" pitchFamily="2" charset="2"/>
              </a:rPr>
              <a:t> </a:t>
            </a:r>
            <a:r>
              <a:rPr lang="en-US" sz="2400" b="1" dirty="0" smtClean="0">
                <a:solidFill>
                  <a:srgbClr val="00B050"/>
                </a:solidFill>
              </a:rPr>
              <a:t>OUT2</a:t>
            </a:r>
            <a:endParaRPr lang="en-US" sz="2400" dirty="0" smtClean="0"/>
          </a:p>
          <a:p>
            <a:pPr algn="l"/>
            <a:r>
              <a:rPr lang="en-US" sz="2400" b="1" dirty="0" smtClean="0">
                <a:solidFill>
                  <a:srgbClr val="FF0000"/>
                </a:solidFill>
              </a:rPr>
              <a:t>Red </a:t>
            </a:r>
            <a:r>
              <a:rPr lang="en-US" sz="2400" b="1" dirty="0">
                <a:solidFill>
                  <a:srgbClr val="FF0000"/>
                </a:solidFill>
              </a:rPr>
              <a:t>wire =</a:t>
            </a:r>
            <a:r>
              <a:rPr lang="en-US" sz="2400" b="1" dirty="0" smtClean="0">
                <a:solidFill>
                  <a:srgbClr val="FF0000"/>
                </a:solidFill>
              </a:rPr>
              <a:t> </a:t>
            </a:r>
            <a:r>
              <a:rPr lang="en-US" sz="2400" b="1" dirty="0">
                <a:solidFill>
                  <a:srgbClr val="FF0000"/>
                </a:solidFill>
              </a:rPr>
              <a:t>B+ </a:t>
            </a:r>
            <a:r>
              <a:rPr lang="en-US" sz="2400" b="1" dirty="0" smtClean="0">
                <a:solidFill>
                  <a:srgbClr val="FF0000"/>
                </a:solidFill>
                <a:sym typeface="Wingdings" panose="05000000000000000000" pitchFamily="2" charset="2"/>
              </a:rPr>
              <a:t> </a:t>
            </a:r>
            <a:r>
              <a:rPr lang="en-US" b="1" dirty="0">
                <a:solidFill>
                  <a:srgbClr val="FF0000"/>
                </a:solidFill>
              </a:rPr>
              <a:t>OUT3</a:t>
            </a:r>
            <a:endParaRPr lang="en-US" dirty="0"/>
          </a:p>
          <a:p>
            <a:pPr marL="265113" indent="-265113" algn="l">
              <a:lnSpc>
                <a:spcPct val="90000"/>
              </a:lnSpc>
              <a:spcBef>
                <a:spcPts val="1000"/>
              </a:spcBef>
              <a:buClr>
                <a:schemeClr val="accent6"/>
              </a:buClr>
              <a:buFont typeface="Wingdings" panose="05000000000000000000" pitchFamily="2" charset="2"/>
              <a:buChar char="§"/>
            </a:pPr>
            <a:r>
              <a:rPr lang="en-US" sz="2400" b="1" dirty="0" smtClean="0">
                <a:solidFill>
                  <a:srgbClr val="0070C0"/>
                </a:solidFill>
              </a:rPr>
              <a:t>Blue wire = B- </a:t>
            </a:r>
            <a:r>
              <a:rPr lang="en-US" sz="2400" b="1" dirty="0" smtClean="0">
                <a:solidFill>
                  <a:srgbClr val="0070C0"/>
                </a:solidFill>
                <a:sym typeface="Wingdings" panose="05000000000000000000" pitchFamily="2" charset="2"/>
              </a:rPr>
              <a:t> </a:t>
            </a:r>
            <a:r>
              <a:rPr lang="en-US" sz="2400" b="1" dirty="0" smtClean="0">
                <a:solidFill>
                  <a:srgbClr val="0070C0"/>
                </a:solidFill>
              </a:rPr>
              <a:t>OUT4 </a:t>
            </a:r>
          </a:p>
          <a:p>
            <a:pPr marL="265113" indent="-265113" algn="l">
              <a:lnSpc>
                <a:spcPct val="90000"/>
              </a:lnSpc>
              <a:spcBef>
                <a:spcPts val="1000"/>
              </a:spcBef>
              <a:buClr>
                <a:schemeClr val="accent6"/>
              </a:buClr>
              <a:buFont typeface="Wingdings" panose="05000000000000000000" pitchFamily="2" charset="2"/>
              <a:buChar char="§"/>
            </a:pPr>
            <a:r>
              <a:rPr lang="en-US" dirty="0"/>
              <a:t>Connect positive terminal of 12V power supply with 12V terminal and negative with common ground.</a:t>
            </a:r>
            <a:r>
              <a:rPr lang="en-IN" dirty="0"/>
              <a:t/>
            </a:r>
            <a:br>
              <a:rPr lang="en-IN" dirty="0"/>
            </a:br>
            <a:endParaRPr lang="en-IN" dirty="0"/>
          </a:p>
        </p:txBody>
      </p:sp>
      <p:pic>
        <p:nvPicPr>
          <p:cNvPr id="5" name="Picture 4"/>
          <p:cNvPicPr>
            <a:picLocks noChangeAspect="1"/>
          </p:cNvPicPr>
          <p:nvPr/>
        </p:nvPicPr>
        <p:blipFill rotWithShape="1">
          <a:blip r:embed="rId2">
            <a:clrChange>
              <a:clrFrom>
                <a:srgbClr val="FFFFFF"/>
              </a:clrFrom>
              <a:clrTo>
                <a:srgbClr val="FFFFFF">
                  <a:alpha val="0"/>
                </a:srgbClr>
              </a:clrTo>
            </a:clrChange>
          </a:blip>
          <a:srcRect t="25773" b="42431"/>
          <a:stretch/>
        </p:blipFill>
        <p:spPr>
          <a:xfrm>
            <a:off x="4245899" y="2656767"/>
            <a:ext cx="7555837" cy="1664681"/>
          </a:xfrm>
          <a:prstGeom prst="rect">
            <a:avLst/>
          </a:prstGeom>
        </p:spPr>
      </p:pic>
    </p:spTree>
    <p:extLst>
      <p:ext uri="{BB962C8B-B14F-4D97-AF65-F5344CB8AC3E}">
        <p14:creationId xmlns:p14="http://schemas.microsoft.com/office/powerpoint/2010/main" val="338158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Bipolar Stepper Motor Connection With Arduino UNO &amp; LM298</a:t>
            </a:r>
            <a:endParaRPr lang="en-IN" dirty="0"/>
          </a:p>
        </p:txBody>
      </p:sp>
      <p:sp>
        <p:nvSpPr>
          <p:cNvPr id="3" name="Content Placeholder 2"/>
          <p:cNvSpPr>
            <a:spLocks noGrp="1"/>
          </p:cNvSpPr>
          <p:nvPr>
            <p:ph idx="1"/>
          </p:nvPr>
        </p:nvSpPr>
        <p:spPr/>
        <p:txBody>
          <a:bodyPr/>
          <a:lstStyle/>
          <a:p>
            <a:r>
              <a:rPr lang="en-US" dirty="0" smtClean="0"/>
              <a:t>Connection with Arduino:</a:t>
            </a:r>
          </a:p>
          <a:p>
            <a:endParaRPr lang="en-IN" dirty="0"/>
          </a:p>
        </p:txBody>
      </p:sp>
      <p:pic>
        <p:nvPicPr>
          <p:cNvPr id="3076" name="Picture 4" descr="L298N driver with arduino and stepper motor connection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1386" y="1375717"/>
            <a:ext cx="8517880" cy="4958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7593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Code</a:t>
            </a:r>
          </a:p>
        </p:txBody>
      </p:sp>
      <p:sp>
        <p:nvSpPr>
          <p:cNvPr id="6" name="TextBox 5"/>
          <p:cNvSpPr txBox="1"/>
          <p:nvPr/>
        </p:nvSpPr>
        <p:spPr>
          <a:xfrm>
            <a:off x="415925" y="1377950"/>
            <a:ext cx="184731" cy="369332"/>
          </a:xfrm>
          <a:prstGeom prst="rect">
            <a:avLst/>
          </a:prstGeom>
          <a:noFill/>
        </p:spPr>
        <p:txBody>
          <a:bodyPr wrap="none" rtlCol="0">
            <a:spAutoFit/>
          </a:bodyPr>
          <a:lstStyle/>
          <a:p>
            <a:endParaRPr lang="en-US" dirty="0">
              <a:latin typeface="Consolas" panose="020B0609020204030204" pitchFamily="49" charset="0"/>
            </a:endParaRPr>
          </a:p>
        </p:txBody>
      </p:sp>
      <p:sp>
        <p:nvSpPr>
          <p:cNvPr id="7" name="CustomShape 3"/>
          <p:cNvSpPr/>
          <p:nvPr/>
        </p:nvSpPr>
        <p:spPr>
          <a:xfrm>
            <a:off x="732681" y="1142599"/>
            <a:ext cx="10928378" cy="5464678"/>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US" sz="2400" dirty="0">
                <a:solidFill>
                  <a:srgbClr val="008000"/>
                </a:solidFill>
                <a:latin typeface="Consolas" panose="020B0609020204030204" pitchFamily="49" charset="0"/>
              </a:rPr>
              <a:t>/* Stepper Motor Control - one revolution </a:t>
            </a:r>
            <a:endParaRPr lang="en-US" sz="2400" dirty="0" smtClean="0">
              <a:solidFill>
                <a:srgbClr val="008000"/>
              </a:solidFill>
              <a:latin typeface="Consolas" panose="020B0609020204030204" pitchFamily="49" charset="0"/>
            </a:endParaRPr>
          </a:p>
          <a:p>
            <a:r>
              <a:rPr lang="en-US" sz="2400" dirty="0" smtClean="0">
                <a:solidFill>
                  <a:srgbClr val="008000"/>
                </a:solidFill>
                <a:latin typeface="Consolas" panose="020B0609020204030204" pitchFamily="49" charset="0"/>
              </a:rPr>
              <a:t>This </a:t>
            </a:r>
            <a:r>
              <a:rPr lang="en-US" sz="2400" dirty="0">
                <a:solidFill>
                  <a:srgbClr val="008000"/>
                </a:solidFill>
                <a:latin typeface="Consolas" panose="020B0609020204030204" pitchFamily="49" charset="0"/>
              </a:rPr>
              <a:t>program drives a unipolar or bipolar stepper motor. </a:t>
            </a:r>
            <a:endParaRPr lang="en-US" sz="2400" dirty="0" smtClean="0">
              <a:solidFill>
                <a:srgbClr val="008000"/>
              </a:solidFill>
              <a:latin typeface="Consolas" panose="020B0609020204030204" pitchFamily="49" charset="0"/>
            </a:endParaRPr>
          </a:p>
          <a:p>
            <a:r>
              <a:rPr lang="en-US" sz="2400" dirty="0" smtClean="0">
                <a:solidFill>
                  <a:srgbClr val="008000"/>
                </a:solidFill>
                <a:latin typeface="Consolas" panose="020B0609020204030204" pitchFamily="49" charset="0"/>
              </a:rPr>
              <a:t>The </a:t>
            </a:r>
            <a:r>
              <a:rPr lang="en-US" sz="2400" dirty="0">
                <a:solidFill>
                  <a:srgbClr val="008000"/>
                </a:solidFill>
                <a:latin typeface="Consolas" panose="020B0609020204030204" pitchFamily="49" charset="0"/>
              </a:rPr>
              <a:t>motor is attached to digital pins 8 - 11 of the Arduino. </a:t>
            </a:r>
            <a:endParaRPr lang="en-US" sz="2400" dirty="0" smtClean="0">
              <a:solidFill>
                <a:srgbClr val="008000"/>
              </a:solidFill>
              <a:latin typeface="Consolas" panose="020B0609020204030204" pitchFamily="49" charset="0"/>
            </a:endParaRPr>
          </a:p>
          <a:p>
            <a:r>
              <a:rPr lang="en-US" sz="2400" dirty="0" smtClean="0">
                <a:solidFill>
                  <a:srgbClr val="008000"/>
                </a:solidFill>
                <a:latin typeface="Consolas" panose="020B0609020204030204" pitchFamily="49" charset="0"/>
              </a:rPr>
              <a:t>The </a:t>
            </a:r>
            <a:r>
              <a:rPr lang="en-US" sz="2400" dirty="0">
                <a:solidFill>
                  <a:srgbClr val="008000"/>
                </a:solidFill>
                <a:latin typeface="Consolas" panose="020B0609020204030204" pitchFamily="49" charset="0"/>
              </a:rPr>
              <a:t>motor should revolve one revolution in one direction, then one revolution in the other direction. </a:t>
            </a:r>
            <a:r>
              <a:rPr lang="en-US" sz="2400" dirty="0" smtClean="0">
                <a:solidFill>
                  <a:srgbClr val="008000"/>
                </a:solidFill>
                <a:latin typeface="Consolas" panose="020B0609020204030204" pitchFamily="49" charset="0"/>
              </a:rPr>
              <a:t>*/</a:t>
            </a:r>
            <a:r>
              <a:rPr lang="en-US" sz="2400" dirty="0" smtClean="0">
                <a:solidFill>
                  <a:srgbClr val="000000"/>
                </a:solidFill>
                <a:latin typeface="Consolas" panose="020B0609020204030204" pitchFamily="49" charset="0"/>
              </a:rPr>
              <a:t> </a:t>
            </a:r>
          </a:p>
          <a:p>
            <a:r>
              <a:rPr lang="en-US" sz="2400" b="1" dirty="0" smtClean="0">
                <a:solidFill>
                  <a:srgbClr val="000080"/>
                </a:solidFill>
                <a:latin typeface="Consolas" panose="020B0609020204030204" pitchFamily="49" charset="0"/>
              </a:rPr>
              <a:t>#</a:t>
            </a:r>
            <a:r>
              <a:rPr lang="en-US" sz="2400" dirty="0">
                <a:solidFill>
                  <a:srgbClr val="000000"/>
                </a:solidFill>
                <a:latin typeface="Consolas" panose="020B0609020204030204" pitchFamily="49" charset="0"/>
              </a:rPr>
              <a:t>include </a:t>
            </a:r>
            <a:r>
              <a:rPr lang="en-US" sz="2400" b="1" dirty="0">
                <a:solidFill>
                  <a:srgbClr val="000080"/>
                </a:solidFill>
                <a:latin typeface="Consolas" panose="020B0609020204030204" pitchFamily="49" charset="0"/>
              </a:rPr>
              <a:t>&lt;</a:t>
            </a:r>
            <a:r>
              <a:rPr lang="en-US" sz="2400" dirty="0" err="1">
                <a:solidFill>
                  <a:srgbClr val="000000"/>
                </a:solidFill>
                <a:latin typeface="Consolas" panose="020B0609020204030204" pitchFamily="49" charset="0"/>
              </a:rPr>
              <a:t>Stepper.h</a:t>
            </a:r>
            <a:r>
              <a:rPr lang="en-US" sz="2400" b="1" dirty="0">
                <a:solidFill>
                  <a:srgbClr val="000080"/>
                </a:solidFill>
                <a:latin typeface="Consolas" panose="020B0609020204030204" pitchFamily="49" charset="0"/>
              </a:rPr>
              <a:t>&gt;</a:t>
            </a:r>
            <a:r>
              <a:rPr lang="en-US" sz="2400" dirty="0">
                <a:solidFill>
                  <a:srgbClr val="000000"/>
                </a:solidFill>
                <a:latin typeface="Consolas" panose="020B0609020204030204" pitchFamily="49" charset="0"/>
              </a:rPr>
              <a:t> </a:t>
            </a:r>
            <a:endParaRPr lang="en-US" sz="2400" dirty="0" smtClean="0">
              <a:solidFill>
                <a:srgbClr val="000000"/>
              </a:solidFill>
              <a:latin typeface="Consolas" panose="020B0609020204030204" pitchFamily="49" charset="0"/>
            </a:endParaRPr>
          </a:p>
          <a:p>
            <a:r>
              <a:rPr lang="en-US" sz="2400" dirty="0" err="1" smtClean="0">
                <a:solidFill>
                  <a:srgbClr val="8000FF"/>
                </a:solidFill>
                <a:latin typeface="Consolas" panose="020B0609020204030204" pitchFamily="49" charset="0"/>
              </a:rPr>
              <a:t>const</a:t>
            </a:r>
            <a:r>
              <a:rPr lang="en-US" sz="2400" dirty="0" smtClean="0">
                <a:solidFill>
                  <a:srgbClr val="000000"/>
                </a:solidFill>
                <a:latin typeface="Consolas" panose="020B0609020204030204" pitchFamily="49" charset="0"/>
              </a:rPr>
              <a:t> </a:t>
            </a:r>
            <a:r>
              <a:rPr lang="en-US" sz="2400" dirty="0" err="1">
                <a:solidFill>
                  <a:srgbClr val="8000FF"/>
                </a:solidFill>
                <a:latin typeface="Consolas" panose="020B0609020204030204" pitchFamily="49" charset="0"/>
              </a:rPr>
              <a:t>int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stepsPerRevolution</a:t>
            </a:r>
            <a:r>
              <a:rPr lang="en-US" sz="2400" dirty="0">
                <a:solidFill>
                  <a:srgbClr val="000000"/>
                </a:solidFill>
                <a:latin typeface="Consolas" panose="020B0609020204030204" pitchFamily="49" charset="0"/>
              </a:rPr>
              <a:t> </a:t>
            </a:r>
            <a:r>
              <a:rPr lang="en-US" sz="2400" b="1" dirty="0">
                <a:solidFill>
                  <a:srgbClr val="000080"/>
                </a:solidFill>
                <a:latin typeface="Consolas" panose="020B0609020204030204" pitchFamily="49" charset="0"/>
              </a:rPr>
              <a:t>=</a:t>
            </a:r>
            <a:r>
              <a:rPr lang="en-US" sz="2400" dirty="0">
                <a:solidFill>
                  <a:srgbClr val="000000"/>
                </a:solidFill>
                <a:latin typeface="Consolas" panose="020B0609020204030204" pitchFamily="49" charset="0"/>
              </a:rPr>
              <a:t> 200; </a:t>
            </a:r>
            <a:endParaRPr lang="en-US" sz="2400" dirty="0" smtClean="0">
              <a:solidFill>
                <a:srgbClr val="000000"/>
              </a:solidFill>
              <a:latin typeface="Consolas" panose="020B0609020204030204" pitchFamily="49" charset="0"/>
            </a:endParaRPr>
          </a:p>
          <a:p>
            <a:r>
              <a:rPr lang="en-US" sz="2400" dirty="0" smtClean="0">
                <a:solidFill>
                  <a:srgbClr val="008000"/>
                </a:solidFill>
                <a:latin typeface="Consolas" panose="020B0609020204030204" pitchFamily="49" charset="0"/>
              </a:rPr>
              <a:t>// </a:t>
            </a:r>
            <a:r>
              <a:rPr lang="en-US" sz="2400" dirty="0">
                <a:solidFill>
                  <a:srgbClr val="008000"/>
                </a:solidFill>
                <a:latin typeface="Consolas" panose="020B0609020204030204" pitchFamily="49" charset="0"/>
              </a:rPr>
              <a:t>change this to fit the number of steps per revolution </a:t>
            </a:r>
            <a:endParaRPr lang="en-US" sz="2400" dirty="0" smtClean="0">
              <a:solidFill>
                <a:srgbClr val="008000"/>
              </a:solidFill>
              <a:latin typeface="Consolas" panose="020B0609020204030204" pitchFamily="49" charset="0"/>
            </a:endParaRPr>
          </a:p>
          <a:p>
            <a:r>
              <a:rPr lang="it-IT" sz="2400" dirty="0" smtClean="0">
                <a:solidFill>
                  <a:srgbClr val="990055"/>
                </a:solidFill>
                <a:latin typeface="Consolas" panose="020B0609020204030204" pitchFamily="49" charset="0"/>
              </a:rPr>
              <a:t>#</a:t>
            </a:r>
            <a:r>
              <a:rPr lang="it-IT" sz="2400" dirty="0">
                <a:solidFill>
                  <a:srgbClr val="0077AA"/>
                </a:solidFill>
                <a:latin typeface="Consolas" panose="020B0609020204030204" pitchFamily="49" charset="0"/>
              </a:rPr>
              <a:t>define</a:t>
            </a:r>
            <a:r>
              <a:rPr lang="it-IT" sz="2400" dirty="0">
                <a:solidFill>
                  <a:srgbClr val="990055"/>
                </a:solidFill>
                <a:latin typeface="Consolas" panose="020B0609020204030204" pitchFamily="49" charset="0"/>
              </a:rPr>
              <a:t> IN1 9</a:t>
            </a:r>
            <a:r>
              <a:rPr lang="it-IT" sz="2400" dirty="0">
                <a:solidFill>
                  <a:srgbClr val="000000"/>
                </a:solidFill>
                <a:latin typeface="Consolas" panose="020B0609020204030204" pitchFamily="49" charset="0"/>
              </a:rPr>
              <a:t> </a:t>
            </a:r>
            <a:endParaRPr lang="it-IT" sz="2400" dirty="0" smtClean="0">
              <a:solidFill>
                <a:srgbClr val="000000"/>
              </a:solidFill>
              <a:latin typeface="Consolas" panose="020B0609020204030204" pitchFamily="49" charset="0"/>
            </a:endParaRPr>
          </a:p>
          <a:p>
            <a:r>
              <a:rPr lang="it-IT" sz="2400" dirty="0" smtClean="0">
                <a:solidFill>
                  <a:srgbClr val="990055"/>
                </a:solidFill>
                <a:latin typeface="Consolas" panose="020B0609020204030204" pitchFamily="49" charset="0"/>
              </a:rPr>
              <a:t>#</a:t>
            </a:r>
            <a:r>
              <a:rPr lang="it-IT" sz="2400" dirty="0">
                <a:solidFill>
                  <a:srgbClr val="0077AA"/>
                </a:solidFill>
                <a:latin typeface="Consolas" panose="020B0609020204030204" pitchFamily="49" charset="0"/>
              </a:rPr>
              <a:t>define</a:t>
            </a:r>
            <a:r>
              <a:rPr lang="it-IT" sz="2400" dirty="0">
                <a:solidFill>
                  <a:srgbClr val="990055"/>
                </a:solidFill>
                <a:latin typeface="Consolas" panose="020B0609020204030204" pitchFamily="49" charset="0"/>
              </a:rPr>
              <a:t> IN2 8</a:t>
            </a:r>
            <a:r>
              <a:rPr lang="it-IT" sz="2400" dirty="0">
                <a:solidFill>
                  <a:srgbClr val="000000"/>
                </a:solidFill>
                <a:latin typeface="Consolas" panose="020B0609020204030204" pitchFamily="49" charset="0"/>
              </a:rPr>
              <a:t> </a:t>
            </a:r>
            <a:endParaRPr lang="it-IT" sz="2400" dirty="0" smtClean="0">
              <a:solidFill>
                <a:srgbClr val="000000"/>
              </a:solidFill>
              <a:latin typeface="Consolas" panose="020B0609020204030204" pitchFamily="49" charset="0"/>
            </a:endParaRPr>
          </a:p>
          <a:p>
            <a:r>
              <a:rPr lang="it-IT" sz="2400" dirty="0" smtClean="0">
                <a:solidFill>
                  <a:srgbClr val="990055"/>
                </a:solidFill>
                <a:latin typeface="Consolas" panose="020B0609020204030204" pitchFamily="49" charset="0"/>
              </a:rPr>
              <a:t>#</a:t>
            </a:r>
            <a:r>
              <a:rPr lang="it-IT" sz="2400" dirty="0">
                <a:solidFill>
                  <a:srgbClr val="0077AA"/>
                </a:solidFill>
                <a:latin typeface="Consolas" panose="020B0609020204030204" pitchFamily="49" charset="0"/>
              </a:rPr>
              <a:t>define</a:t>
            </a:r>
            <a:r>
              <a:rPr lang="it-IT" sz="2400" dirty="0">
                <a:solidFill>
                  <a:srgbClr val="990055"/>
                </a:solidFill>
                <a:latin typeface="Consolas" panose="020B0609020204030204" pitchFamily="49" charset="0"/>
              </a:rPr>
              <a:t> IN3 7</a:t>
            </a:r>
            <a:r>
              <a:rPr lang="it-IT" sz="2400" dirty="0">
                <a:solidFill>
                  <a:srgbClr val="000000"/>
                </a:solidFill>
                <a:latin typeface="Consolas" panose="020B0609020204030204" pitchFamily="49" charset="0"/>
              </a:rPr>
              <a:t> </a:t>
            </a:r>
            <a:endParaRPr lang="it-IT" sz="2400" dirty="0" smtClean="0">
              <a:solidFill>
                <a:srgbClr val="000000"/>
              </a:solidFill>
              <a:latin typeface="Consolas" panose="020B0609020204030204" pitchFamily="49" charset="0"/>
            </a:endParaRPr>
          </a:p>
          <a:p>
            <a:r>
              <a:rPr lang="it-IT" sz="2400" dirty="0" smtClean="0">
                <a:solidFill>
                  <a:srgbClr val="990055"/>
                </a:solidFill>
                <a:latin typeface="Consolas" panose="020B0609020204030204" pitchFamily="49" charset="0"/>
              </a:rPr>
              <a:t>#</a:t>
            </a:r>
            <a:r>
              <a:rPr lang="it-IT" sz="2400" dirty="0">
                <a:solidFill>
                  <a:srgbClr val="0077AA"/>
                </a:solidFill>
                <a:latin typeface="Consolas" panose="020B0609020204030204" pitchFamily="49" charset="0"/>
              </a:rPr>
              <a:t>define</a:t>
            </a:r>
            <a:r>
              <a:rPr lang="it-IT" sz="2400" dirty="0">
                <a:solidFill>
                  <a:srgbClr val="990055"/>
                </a:solidFill>
                <a:latin typeface="Consolas" panose="020B0609020204030204" pitchFamily="49" charset="0"/>
              </a:rPr>
              <a:t> IN4 6</a:t>
            </a:r>
            <a:endParaRPr lang="en-US" sz="2400" dirty="0">
              <a:solidFill>
                <a:srgbClr val="008000"/>
              </a:solidFill>
              <a:latin typeface="Consolas" panose="020B0609020204030204" pitchFamily="49" charset="0"/>
            </a:endParaRPr>
          </a:p>
          <a:p>
            <a:r>
              <a:rPr lang="en-US" sz="2400" dirty="0" smtClean="0">
                <a:solidFill>
                  <a:srgbClr val="008000"/>
                </a:solidFill>
                <a:latin typeface="Consolas" panose="020B0609020204030204" pitchFamily="49" charset="0"/>
              </a:rPr>
              <a:t>// </a:t>
            </a:r>
            <a:r>
              <a:rPr lang="en-US" sz="2400" dirty="0">
                <a:solidFill>
                  <a:srgbClr val="008000"/>
                </a:solidFill>
                <a:latin typeface="Consolas" panose="020B0609020204030204" pitchFamily="49" charset="0"/>
              </a:rPr>
              <a:t>initialize the stepper library on pins </a:t>
            </a:r>
            <a:r>
              <a:rPr lang="en-US" sz="2400" dirty="0" smtClean="0">
                <a:solidFill>
                  <a:srgbClr val="008000"/>
                </a:solidFill>
                <a:latin typeface="Consolas" panose="020B0609020204030204" pitchFamily="49" charset="0"/>
              </a:rPr>
              <a:t>6 </a:t>
            </a:r>
            <a:r>
              <a:rPr lang="en-US" sz="2400" dirty="0">
                <a:solidFill>
                  <a:srgbClr val="008000"/>
                </a:solidFill>
                <a:latin typeface="Consolas" panose="020B0609020204030204" pitchFamily="49" charset="0"/>
              </a:rPr>
              <a:t>through 9</a:t>
            </a:r>
            <a:r>
              <a:rPr lang="en-US" sz="2400" dirty="0" smtClean="0">
                <a:solidFill>
                  <a:srgbClr val="008000"/>
                </a:solidFill>
                <a:latin typeface="Consolas" panose="020B0609020204030204" pitchFamily="49" charset="0"/>
              </a:rPr>
              <a:t>: </a:t>
            </a:r>
          </a:p>
          <a:p>
            <a:r>
              <a:rPr lang="en-US" sz="2400" b="1" dirty="0" smtClean="0">
                <a:solidFill>
                  <a:srgbClr val="0000FF"/>
                </a:solidFill>
                <a:latin typeface="Consolas" panose="020B0609020204030204" pitchFamily="49" charset="0"/>
              </a:rPr>
              <a:t>Stepper</a:t>
            </a:r>
            <a:r>
              <a:rPr lang="en-US" sz="2400" dirty="0" smtClean="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myStepper</a:t>
            </a:r>
            <a:r>
              <a:rPr lang="en-US" sz="2400" b="1" dirty="0">
                <a:solidFill>
                  <a:srgbClr val="000080"/>
                </a:solidFill>
                <a:latin typeface="Consolas" panose="020B0609020204030204" pitchFamily="49" charset="0"/>
              </a:rPr>
              <a:t>(</a:t>
            </a:r>
            <a:r>
              <a:rPr lang="en-US" sz="2400" dirty="0" err="1">
                <a:solidFill>
                  <a:srgbClr val="000000"/>
                </a:solidFill>
                <a:latin typeface="Consolas" panose="020B0609020204030204" pitchFamily="49" charset="0"/>
              </a:rPr>
              <a:t>stepsPerRevolution</a:t>
            </a:r>
            <a:r>
              <a:rPr lang="en-US" sz="2400" b="1" dirty="0">
                <a:solidFill>
                  <a:srgbClr val="000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smtClean="0">
                <a:solidFill>
                  <a:srgbClr val="FF8000"/>
                </a:solidFill>
                <a:latin typeface="Consolas" panose="020B0609020204030204" pitchFamily="49" charset="0"/>
              </a:rPr>
              <a:t>IN1</a:t>
            </a:r>
            <a:r>
              <a:rPr lang="en-US" sz="2400" b="1" dirty="0" smtClean="0">
                <a:solidFill>
                  <a:srgbClr val="000080"/>
                </a:solidFill>
                <a:latin typeface="Consolas" panose="020B0609020204030204" pitchFamily="49" charset="0"/>
              </a:rPr>
              <a:t>,</a:t>
            </a:r>
            <a:r>
              <a:rPr lang="en-US" sz="2400" dirty="0" smtClean="0">
                <a:solidFill>
                  <a:srgbClr val="000000"/>
                </a:solidFill>
                <a:latin typeface="Consolas" panose="020B0609020204030204" pitchFamily="49" charset="0"/>
              </a:rPr>
              <a:t> </a:t>
            </a:r>
            <a:r>
              <a:rPr lang="en-US" sz="2400" dirty="0" smtClean="0">
                <a:solidFill>
                  <a:srgbClr val="FF8000"/>
                </a:solidFill>
                <a:latin typeface="Consolas" panose="020B0609020204030204" pitchFamily="49" charset="0"/>
              </a:rPr>
              <a:t>IN2</a:t>
            </a:r>
            <a:r>
              <a:rPr lang="en-US" sz="2400" b="1" dirty="0" smtClean="0">
                <a:solidFill>
                  <a:srgbClr val="000080"/>
                </a:solidFill>
                <a:latin typeface="Consolas" panose="020B0609020204030204" pitchFamily="49" charset="0"/>
              </a:rPr>
              <a:t>,</a:t>
            </a:r>
            <a:r>
              <a:rPr lang="en-US" sz="2400" dirty="0" smtClean="0">
                <a:solidFill>
                  <a:srgbClr val="000000"/>
                </a:solidFill>
                <a:latin typeface="Consolas" panose="020B0609020204030204" pitchFamily="49" charset="0"/>
              </a:rPr>
              <a:t> </a:t>
            </a:r>
            <a:r>
              <a:rPr lang="en-US" sz="2400" dirty="0" smtClean="0">
                <a:solidFill>
                  <a:srgbClr val="FF8000"/>
                </a:solidFill>
                <a:latin typeface="Consolas" panose="020B0609020204030204" pitchFamily="49" charset="0"/>
              </a:rPr>
              <a:t>IN3</a:t>
            </a:r>
            <a:r>
              <a:rPr lang="en-US" sz="2400" b="1" dirty="0" smtClean="0">
                <a:solidFill>
                  <a:srgbClr val="000080"/>
                </a:solidFill>
                <a:latin typeface="Consolas" panose="020B0609020204030204" pitchFamily="49" charset="0"/>
              </a:rPr>
              <a:t>,</a:t>
            </a:r>
            <a:r>
              <a:rPr lang="en-US" sz="2400" dirty="0" smtClean="0">
                <a:solidFill>
                  <a:srgbClr val="000000"/>
                </a:solidFill>
                <a:latin typeface="Consolas" panose="020B0609020204030204" pitchFamily="49" charset="0"/>
              </a:rPr>
              <a:t> </a:t>
            </a:r>
            <a:r>
              <a:rPr lang="en-US" sz="2400" dirty="0" smtClean="0">
                <a:solidFill>
                  <a:srgbClr val="FF8000"/>
                </a:solidFill>
                <a:latin typeface="Consolas" panose="020B0609020204030204" pitchFamily="49" charset="0"/>
              </a:rPr>
              <a:t>IN3</a:t>
            </a:r>
            <a:r>
              <a:rPr lang="en-US" sz="2400" b="1" dirty="0" smtClean="0">
                <a:solidFill>
                  <a:srgbClr val="000080"/>
                </a:solidFill>
                <a:latin typeface="Consolas" panose="020B0609020204030204" pitchFamily="49" charset="0"/>
              </a:rPr>
              <a:t>)</a:t>
            </a:r>
            <a:r>
              <a:rPr lang="en-US" sz="2400" dirty="0" smtClean="0">
                <a:solidFill>
                  <a:srgbClr val="000000"/>
                </a:solidFill>
                <a:latin typeface="Consolas" panose="020B0609020204030204" pitchFamily="49" charset="0"/>
              </a:rPr>
              <a:t>; //200 steps</a:t>
            </a:r>
          </a:p>
        </p:txBody>
      </p:sp>
      <p:sp>
        <p:nvSpPr>
          <p:cNvPr id="8" name="CustomShape 4"/>
          <p:cNvSpPr/>
          <p:nvPr/>
        </p:nvSpPr>
        <p:spPr>
          <a:xfrm>
            <a:off x="145143" y="1142599"/>
            <a:ext cx="587537" cy="5464678"/>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400" b="1" strike="noStrike" spc="-1" dirty="0">
                <a:solidFill>
                  <a:srgbClr val="585858"/>
                </a:solidFill>
                <a:latin typeface="Consolas" panose="020B0609020204030204" pitchFamily="49" charset="0"/>
                <a:ea typeface="DejaVu Sans"/>
              </a:rPr>
              <a:t>1</a:t>
            </a:r>
            <a:endParaRPr lang="en-IN" sz="2400" b="0" strike="noStrike" spc="-1" dirty="0">
              <a:latin typeface="Consolas" panose="020B0609020204030204" pitchFamily="49" charset="0"/>
            </a:endParaRPr>
          </a:p>
          <a:p>
            <a:pPr algn="r">
              <a:lnSpc>
                <a:spcPct val="100000"/>
              </a:lnSpc>
            </a:pPr>
            <a:r>
              <a:rPr lang="en-IN" sz="2400" b="1" strike="noStrike" spc="-1" dirty="0">
                <a:solidFill>
                  <a:srgbClr val="585858"/>
                </a:solidFill>
                <a:latin typeface="Consolas" panose="020B0609020204030204" pitchFamily="49" charset="0"/>
                <a:ea typeface="DejaVu Sans"/>
              </a:rPr>
              <a:t>2</a:t>
            </a:r>
            <a:endParaRPr lang="en-IN" sz="2400" b="0" strike="noStrike" spc="-1" dirty="0">
              <a:latin typeface="Consolas" panose="020B0609020204030204" pitchFamily="49" charset="0"/>
            </a:endParaRPr>
          </a:p>
          <a:p>
            <a:pPr algn="r">
              <a:lnSpc>
                <a:spcPct val="100000"/>
              </a:lnSpc>
            </a:pPr>
            <a:r>
              <a:rPr lang="en-IN" sz="2400" b="1" strike="noStrike" spc="-1" dirty="0">
                <a:solidFill>
                  <a:srgbClr val="585858"/>
                </a:solidFill>
                <a:latin typeface="Consolas" panose="020B0609020204030204" pitchFamily="49" charset="0"/>
                <a:ea typeface="DejaVu Sans"/>
              </a:rPr>
              <a:t>3</a:t>
            </a:r>
            <a:endParaRPr lang="en-IN" sz="2400" b="0" strike="noStrike" spc="-1" dirty="0">
              <a:latin typeface="Consolas" panose="020B0609020204030204" pitchFamily="49" charset="0"/>
            </a:endParaRPr>
          </a:p>
          <a:p>
            <a:pPr algn="r">
              <a:lnSpc>
                <a:spcPct val="100000"/>
              </a:lnSpc>
            </a:pPr>
            <a:r>
              <a:rPr lang="en-IN" sz="2400" b="1" strike="noStrike" spc="-1" dirty="0">
                <a:solidFill>
                  <a:srgbClr val="585858"/>
                </a:solidFill>
                <a:latin typeface="Consolas" panose="020B0609020204030204" pitchFamily="49" charset="0"/>
                <a:ea typeface="DejaVu Sans"/>
              </a:rPr>
              <a:t>4</a:t>
            </a:r>
            <a:endParaRPr lang="en-IN" sz="2400" b="0" strike="noStrike" spc="-1" dirty="0">
              <a:latin typeface="Consolas" panose="020B0609020204030204" pitchFamily="49" charset="0"/>
            </a:endParaRPr>
          </a:p>
          <a:p>
            <a:pPr algn="r">
              <a:lnSpc>
                <a:spcPct val="100000"/>
              </a:lnSpc>
            </a:pPr>
            <a:r>
              <a:rPr lang="en-IN" sz="2400" b="1" strike="noStrike" spc="-1" dirty="0">
                <a:solidFill>
                  <a:srgbClr val="585858"/>
                </a:solidFill>
                <a:latin typeface="Consolas" panose="020B0609020204030204" pitchFamily="49" charset="0"/>
                <a:ea typeface="DejaVu Sans"/>
              </a:rPr>
              <a:t>5</a:t>
            </a:r>
            <a:endParaRPr lang="en-IN" sz="2400" b="0" strike="noStrike" spc="-1" dirty="0">
              <a:latin typeface="Consolas" panose="020B0609020204030204" pitchFamily="49" charset="0"/>
            </a:endParaRPr>
          </a:p>
          <a:p>
            <a:pPr algn="r">
              <a:lnSpc>
                <a:spcPct val="100000"/>
              </a:lnSpc>
            </a:pPr>
            <a:r>
              <a:rPr lang="en-IN" sz="2400" b="1" strike="noStrike" spc="-1" dirty="0">
                <a:solidFill>
                  <a:srgbClr val="585858"/>
                </a:solidFill>
                <a:latin typeface="Consolas" panose="020B0609020204030204" pitchFamily="49" charset="0"/>
                <a:ea typeface="DejaVu Sans"/>
              </a:rPr>
              <a:t>6</a:t>
            </a:r>
            <a:endParaRPr lang="en-IN" sz="2400" b="0" strike="noStrike" spc="-1" dirty="0">
              <a:latin typeface="Consolas" panose="020B0609020204030204" pitchFamily="49" charset="0"/>
            </a:endParaRPr>
          </a:p>
          <a:p>
            <a:pPr algn="r">
              <a:lnSpc>
                <a:spcPct val="100000"/>
              </a:lnSpc>
            </a:pPr>
            <a:r>
              <a:rPr lang="en-IN" sz="2400" b="1" strike="noStrike" spc="-1" dirty="0">
                <a:solidFill>
                  <a:srgbClr val="585858"/>
                </a:solidFill>
                <a:latin typeface="Consolas" panose="020B0609020204030204" pitchFamily="49" charset="0"/>
                <a:ea typeface="DejaVu Sans"/>
              </a:rPr>
              <a:t>7</a:t>
            </a:r>
            <a:endParaRPr lang="en-IN" sz="2400" b="0" strike="noStrike" spc="-1" dirty="0">
              <a:latin typeface="Consolas" panose="020B0609020204030204" pitchFamily="49" charset="0"/>
            </a:endParaRPr>
          </a:p>
          <a:p>
            <a:pPr algn="r">
              <a:lnSpc>
                <a:spcPct val="100000"/>
              </a:lnSpc>
            </a:pPr>
            <a:r>
              <a:rPr lang="en-IN" sz="2400" b="1" strike="noStrike" spc="-1" dirty="0">
                <a:solidFill>
                  <a:srgbClr val="585858"/>
                </a:solidFill>
                <a:latin typeface="Consolas" panose="020B0609020204030204" pitchFamily="49" charset="0"/>
                <a:ea typeface="DejaVu Sans"/>
              </a:rPr>
              <a:t>8</a:t>
            </a:r>
            <a:endParaRPr lang="en-IN" sz="2400" b="0" strike="noStrike" spc="-1" dirty="0">
              <a:latin typeface="Consolas" panose="020B0609020204030204" pitchFamily="49" charset="0"/>
            </a:endParaRPr>
          </a:p>
          <a:p>
            <a:pPr algn="r">
              <a:lnSpc>
                <a:spcPct val="100000"/>
              </a:lnSpc>
            </a:pPr>
            <a:r>
              <a:rPr lang="en-IN" sz="2400" b="1" strike="noStrike" spc="-1" dirty="0">
                <a:solidFill>
                  <a:srgbClr val="585858"/>
                </a:solidFill>
                <a:latin typeface="Consolas" panose="020B0609020204030204" pitchFamily="49" charset="0"/>
                <a:ea typeface="DejaVu Sans"/>
              </a:rPr>
              <a:t>9</a:t>
            </a:r>
            <a:endParaRPr lang="en-IN" sz="2400" b="0" strike="noStrike" spc="-1" dirty="0">
              <a:latin typeface="Consolas" panose="020B0609020204030204" pitchFamily="49" charset="0"/>
            </a:endParaRPr>
          </a:p>
          <a:p>
            <a:pPr algn="r">
              <a:lnSpc>
                <a:spcPct val="100000"/>
              </a:lnSpc>
            </a:pPr>
            <a:r>
              <a:rPr lang="en-IN" sz="2400" b="1" strike="noStrike" spc="-1" dirty="0">
                <a:solidFill>
                  <a:srgbClr val="585858"/>
                </a:solidFill>
                <a:latin typeface="Consolas" panose="020B0609020204030204" pitchFamily="49" charset="0"/>
                <a:ea typeface="DejaVu Sans"/>
              </a:rPr>
              <a:t>10</a:t>
            </a:r>
            <a:endParaRPr lang="en-IN" sz="2400" b="0" strike="noStrike" spc="-1" dirty="0">
              <a:latin typeface="Consolas" panose="020B0609020204030204" pitchFamily="49" charset="0"/>
            </a:endParaRPr>
          </a:p>
          <a:p>
            <a:pPr algn="r">
              <a:lnSpc>
                <a:spcPct val="100000"/>
              </a:lnSpc>
            </a:pPr>
            <a:r>
              <a:rPr lang="en-IN" sz="2400" b="1" strike="noStrike" spc="-1" dirty="0">
                <a:solidFill>
                  <a:srgbClr val="585858"/>
                </a:solidFill>
                <a:latin typeface="Consolas" panose="020B0609020204030204" pitchFamily="49" charset="0"/>
                <a:ea typeface="DejaVu Sans"/>
              </a:rPr>
              <a:t>11</a:t>
            </a:r>
            <a:endParaRPr lang="en-IN" sz="2400" b="0" strike="noStrike" spc="-1" dirty="0">
              <a:latin typeface="Consolas" panose="020B0609020204030204" pitchFamily="49" charset="0"/>
            </a:endParaRPr>
          </a:p>
          <a:p>
            <a:pPr algn="r">
              <a:lnSpc>
                <a:spcPct val="100000"/>
              </a:lnSpc>
            </a:pPr>
            <a:r>
              <a:rPr lang="en-IN" sz="2400" b="1" strike="noStrike" spc="-1" dirty="0">
                <a:solidFill>
                  <a:srgbClr val="585858"/>
                </a:solidFill>
                <a:latin typeface="Consolas" panose="020B0609020204030204" pitchFamily="49" charset="0"/>
                <a:ea typeface="DejaVu Sans"/>
              </a:rPr>
              <a:t>12</a:t>
            </a:r>
            <a:endParaRPr lang="en-IN" sz="2400" b="0" strike="noStrike" spc="-1" dirty="0">
              <a:latin typeface="Consolas" panose="020B0609020204030204" pitchFamily="49" charset="0"/>
            </a:endParaRPr>
          </a:p>
          <a:p>
            <a:pPr algn="r">
              <a:lnSpc>
                <a:spcPct val="100000"/>
              </a:lnSpc>
            </a:pPr>
            <a:r>
              <a:rPr lang="en-IN" sz="2400" b="1" strike="noStrike" spc="-1" dirty="0">
                <a:solidFill>
                  <a:srgbClr val="585858"/>
                </a:solidFill>
                <a:latin typeface="Consolas" panose="020B0609020204030204" pitchFamily="49" charset="0"/>
                <a:ea typeface="DejaVu Sans"/>
              </a:rPr>
              <a:t>13</a:t>
            </a:r>
          </a:p>
          <a:p>
            <a:pPr algn="r">
              <a:lnSpc>
                <a:spcPct val="100000"/>
              </a:lnSpc>
            </a:pPr>
            <a:r>
              <a:rPr lang="en-IN" sz="2400" b="1" spc="-1" dirty="0" smtClean="0">
                <a:solidFill>
                  <a:srgbClr val="585858"/>
                </a:solidFill>
                <a:latin typeface="Consolas" panose="020B0609020204030204" pitchFamily="49" charset="0"/>
                <a:ea typeface="DejaVu Sans"/>
              </a:rPr>
              <a:t>14</a:t>
            </a:r>
          </a:p>
          <a:p>
            <a:pPr algn="r">
              <a:lnSpc>
                <a:spcPct val="100000"/>
              </a:lnSpc>
            </a:pPr>
            <a:r>
              <a:rPr lang="en-IN" sz="2400" b="1" strike="noStrike" spc="-1" dirty="0" smtClean="0">
                <a:solidFill>
                  <a:srgbClr val="585858"/>
                </a:solidFill>
                <a:latin typeface="Consolas" panose="020B0609020204030204" pitchFamily="49" charset="0"/>
                <a:ea typeface="DejaVu Sans"/>
              </a:rPr>
              <a:t>15</a:t>
            </a:r>
            <a:endParaRPr lang="en-IN" sz="2400" b="0" strike="noStrike" spc="-1" dirty="0">
              <a:latin typeface="Consolas" panose="020B0609020204030204" pitchFamily="49" charset="0"/>
            </a:endParaRPr>
          </a:p>
        </p:txBody>
      </p:sp>
      <p:sp>
        <p:nvSpPr>
          <p:cNvPr id="9" name="CustomShape 5"/>
          <p:cNvSpPr/>
          <p:nvPr/>
        </p:nvSpPr>
        <p:spPr>
          <a:xfrm>
            <a:off x="232640" y="813560"/>
            <a:ext cx="197640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Consolas" panose="020B0609020204030204" pitchFamily="49" charset="0"/>
                <a:ea typeface="DejaVu Sans"/>
              </a:rPr>
              <a:t>Stepper.ino</a:t>
            </a:r>
            <a:endParaRPr lang="en-IN" sz="1600" b="0" strike="noStrike" spc="-1" dirty="0">
              <a:latin typeface="Consolas" panose="020B0609020204030204" pitchFamily="49" charset="0"/>
            </a:endParaRPr>
          </a:p>
        </p:txBody>
      </p:sp>
    </p:spTree>
    <p:extLst>
      <p:ext uri="{BB962C8B-B14F-4D97-AF65-F5344CB8AC3E}">
        <p14:creationId xmlns:p14="http://schemas.microsoft.com/office/powerpoint/2010/main" val="4282462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additive="repl">
                                        <p:cTn id="7" dur="500"/>
                                        <p:tgtEl>
                                          <p:spTgt spid="7"/>
                                        </p:tgtEl>
                                      </p:cBhvr>
                                    </p:animEffect>
                                  </p:childTnLst>
                                </p:cTn>
                              </p:par>
                              <p:par>
                                <p:cTn id="8" presetID="10" presetClass="entr"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additive="repl">
                                        <p:cTn id="10" dur="500"/>
                                        <p:tgtEl>
                                          <p:spTgt spid="9"/>
                                        </p:tgtEl>
                                      </p:cBhvr>
                                    </p:animEffect>
                                  </p:childTnLst>
                                </p:cTn>
                              </p:par>
                              <p:par>
                                <p:cTn id="11" presetID="10"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additive="repl">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Code</a:t>
            </a:r>
          </a:p>
        </p:txBody>
      </p:sp>
      <p:sp>
        <p:nvSpPr>
          <p:cNvPr id="6" name="TextBox 5"/>
          <p:cNvSpPr txBox="1"/>
          <p:nvPr/>
        </p:nvSpPr>
        <p:spPr>
          <a:xfrm>
            <a:off x="415925" y="1377950"/>
            <a:ext cx="184731" cy="369332"/>
          </a:xfrm>
          <a:prstGeom prst="rect">
            <a:avLst/>
          </a:prstGeom>
          <a:noFill/>
        </p:spPr>
        <p:txBody>
          <a:bodyPr wrap="none" rtlCol="0">
            <a:spAutoFit/>
          </a:bodyPr>
          <a:lstStyle/>
          <a:p>
            <a:endParaRPr lang="en-US" dirty="0">
              <a:latin typeface="Consolas" panose="020B0609020204030204" pitchFamily="49" charset="0"/>
            </a:endParaRPr>
          </a:p>
        </p:txBody>
      </p:sp>
      <p:sp>
        <p:nvSpPr>
          <p:cNvPr id="7" name="CustomShape 3"/>
          <p:cNvSpPr/>
          <p:nvPr/>
        </p:nvSpPr>
        <p:spPr>
          <a:xfrm>
            <a:off x="732680" y="1142599"/>
            <a:ext cx="11223345" cy="5142087"/>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US" sz="2400" dirty="0" smtClean="0">
                <a:solidFill>
                  <a:srgbClr val="8000FF"/>
                </a:solidFill>
                <a:latin typeface="Consolas" panose="020B0609020204030204" pitchFamily="49" charset="0"/>
              </a:rPr>
              <a:t>void</a:t>
            </a:r>
            <a:r>
              <a:rPr lang="en-US" sz="2400" dirty="0" smtClean="0">
                <a:solidFill>
                  <a:srgbClr val="000000"/>
                </a:solidFill>
                <a:latin typeface="Consolas" panose="020B0609020204030204" pitchFamily="49" charset="0"/>
              </a:rPr>
              <a:t> </a:t>
            </a:r>
            <a:r>
              <a:rPr lang="en-US" sz="2400" b="1" dirty="0">
                <a:solidFill>
                  <a:srgbClr val="0000FF"/>
                </a:solidFill>
                <a:latin typeface="Consolas" panose="020B0609020204030204" pitchFamily="49" charset="0"/>
              </a:rPr>
              <a:t>setup</a:t>
            </a:r>
            <a:r>
              <a:rPr lang="en-US" sz="2400" b="1" dirty="0">
                <a:solidFill>
                  <a:srgbClr val="000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smtClean="0">
                <a:solidFill>
                  <a:srgbClr val="808080"/>
                </a:solidFill>
                <a:latin typeface="Consolas" panose="020B0609020204030204" pitchFamily="49" charset="0"/>
              </a:rPr>
              <a:t>{</a:t>
            </a:r>
          </a:p>
          <a:p>
            <a:r>
              <a:rPr lang="en-US" sz="2400" dirty="0" err="1" smtClean="0">
                <a:solidFill>
                  <a:srgbClr val="000000"/>
                </a:solidFill>
                <a:latin typeface="Consolas" panose="020B0609020204030204" pitchFamily="49" charset="0"/>
              </a:rPr>
              <a:t>myStepper.setSpeed</a:t>
            </a:r>
            <a:r>
              <a:rPr lang="en-US" sz="2400" b="1" dirty="0" smtClean="0">
                <a:solidFill>
                  <a:srgbClr val="000080"/>
                </a:solidFill>
                <a:latin typeface="Consolas" panose="020B0609020204030204" pitchFamily="49" charset="0"/>
              </a:rPr>
              <a:t>(</a:t>
            </a:r>
            <a:r>
              <a:rPr lang="en-US" sz="2400" dirty="0" smtClean="0">
                <a:solidFill>
                  <a:srgbClr val="FF8000"/>
                </a:solidFill>
                <a:latin typeface="Consolas" panose="020B0609020204030204" pitchFamily="49" charset="0"/>
              </a:rPr>
              <a:t>60</a:t>
            </a:r>
            <a:r>
              <a:rPr lang="en-US" sz="2400" b="1" dirty="0">
                <a:solidFill>
                  <a:srgbClr val="000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a:solidFill>
                  <a:srgbClr val="008000"/>
                </a:solidFill>
                <a:latin typeface="Consolas" panose="020B0609020204030204" pitchFamily="49" charset="0"/>
              </a:rPr>
              <a:t>// set the speed at 60 rpm: </a:t>
            </a:r>
            <a:endParaRPr lang="en-US" sz="2400" dirty="0" smtClean="0">
              <a:solidFill>
                <a:srgbClr val="000000"/>
              </a:solidFill>
              <a:latin typeface="Consolas" panose="020B0609020204030204" pitchFamily="49" charset="0"/>
            </a:endParaRPr>
          </a:p>
          <a:p>
            <a:r>
              <a:rPr lang="en-US" sz="2400" dirty="0" err="1" smtClean="0">
                <a:solidFill>
                  <a:srgbClr val="000000"/>
                </a:solidFill>
                <a:latin typeface="Consolas" panose="020B0609020204030204" pitchFamily="49" charset="0"/>
              </a:rPr>
              <a:t>Serial.begin</a:t>
            </a:r>
            <a:r>
              <a:rPr lang="en-US" sz="2400" b="1" dirty="0" smtClean="0">
                <a:solidFill>
                  <a:srgbClr val="000080"/>
                </a:solidFill>
                <a:latin typeface="Consolas" panose="020B0609020204030204" pitchFamily="49" charset="0"/>
              </a:rPr>
              <a:t>(</a:t>
            </a:r>
            <a:r>
              <a:rPr lang="en-US" sz="2400" dirty="0" smtClean="0">
                <a:solidFill>
                  <a:srgbClr val="FF8000"/>
                </a:solidFill>
                <a:latin typeface="Consolas" panose="020B0609020204030204" pitchFamily="49" charset="0"/>
              </a:rPr>
              <a:t>9600</a:t>
            </a:r>
            <a:r>
              <a:rPr lang="en-US" sz="2400" b="1" dirty="0">
                <a:solidFill>
                  <a:srgbClr val="000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a:solidFill>
                  <a:srgbClr val="008000"/>
                </a:solidFill>
                <a:latin typeface="Consolas" panose="020B0609020204030204" pitchFamily="49" charset="0"/>
              </a:rPr>
              <a:t>// initialize the serial port</a:t>
            </a:r>
            <a:r>
              <a:rPr lang="en-US" sz="2400" dirty="0" smtClean="0">
                <a:solidFill>
                  <a:srgbClr val="008000"/>
                </a:solidFill>
                <a:latin typeface="Consolas" panose="020B0609020204030204" pitchFamily="49" charset="0"/>
              </a:rPr>
              <a:t>: 9600 baud rate</a:t>
            </a:r>
            <a:endParaRPr lang="en-US" sz="2400" dirty="0" smtClean="0">
              <a:solidFill>
                <a:srgbClr val="000000"/>
              </a:solidFill>
              <a:latin typeface="Consolas" panose="020B0609020204030204" pitchFamily="49" charset="0"/>
            </a:endParaRPr>
          </a:p>
          <a:p>
            <a:r>
              <a:rPr lang="en-US" sz="2400" dirty="0" smtClean="0">
                <a:solidFill>
                  <a:srgbClr val="808080"/>
                </a:solidFill>
                <a:latin typeface="Consolas" panose="020B0609020204030204" pitchFamily="49" charset="0"/>
              </a:rPr>
              <a:t>}</a:t>
            </a:r>
            <a:r>
              <a:rPr lang="en-US" sz="2400" dirty="0" smtClean="0">
                <a:solidFill>
                  <a:srgbClr val="000000"/>
                </a:solidFill>
                <a:latin typeface="Consolas" panose="020B0609020204030204" pitchFamily="49" charset="0"/>
              </a:rPr>
              <a:t> </a:t>
            </a:r>
          </a:p>
          <a:p>
            <a:r>
              <a:rPr lang="en-US" sz="2400" dirty="0" smtClean="0">
                <a:solidFill>
                  <a:srgbClr val="8000FF"/>
                </a:solidFill>
                <a:latin typeface="Consolas" panose="020B0609020204030204" pitchFamily="49" charset="0"/>
              </a:rPr>
              <a:t>void</a:t>
            </a:r>
            <a:r>
              <a:rPr lang="en-US" sz="2400" dirty="0" smtClean="0">
                <a:solidFill>
                  <a:srgbClr val="000000"/>
                </a:solidFill>
                <a:latin typeface="Consolas" panose="020B0609020204030204" pitchFamily="49" charset="0"/>
              </a:rPr>
              <a:t> </a:t>
            </a:r>
            <a:r>
              <a:rPr lang="en-US" sz="2400" b="1" dirty="0">
                <a:solidFill>
                  <a:srgbClr val="0000FF"/>
                </a:solidFill>
                <a:latin typeface="Consolas" panose="020B0609020204030204" pitchFamily="49" charset="0"/>
              </a:rPr>
              <a:t>loop</a:t>
            </a:r>
            <a:r>
              <a:rPr lang="en-US" sz="2400" b="1" dirty="0">
                <a:solidFill>
                  <a:srgbClr val="000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endParaRPr lang="en-US" sz="2400" dirty="0" smtClean="0">
              <a:solidFill>
                <a:srgbClr val="000000"/>
              </a:solidFill>
              <a:latin typeface="Consolas" panose="020B0609020204030204" pitchFamily="49" charset="0"/>
            </a:endParaRPr>
          </a:p>
          <a:p>
            <a:r>
              <a:rPr lang="en-US" sz="2400" dirty="0" smtClean="0">
                <a:solidFill>
                  <a:srgbClr val="008000"/>
                </a:solidFill>
                <a:latin typeface="Consolas" panose="020B0609020204030204" pitchFamily="49" charset="0"/>
              </a:rPr>
              <a:t>// </a:t>
            </a:r>
            <a:r>
              <a:rPr lang="en-US" sz="2400" dirty="0">
                <a:solidFill>
                  <a:srgbClr val="008000"/>
                </a:solidFill>
                <a:latin typeface="Consolas" panose="020B0609020204030204" pitchFamily="49" charset="0"/>
              </a:rPr>
              <a:t>step one revolution in one direction: </a:t>
            </a:r>
            <a:endParaRPr lang="en-US" sz="2400" dirty="0" smtClean="0">
              <a:solidFill>
                <a:srgbClr val="008000"/>
              </a:solidFill>
              <a:latin typeface="Consolas" panose="020B0609020204030204" pitchFamily="49" charset="0"/>
            </a:endParaRPr>
          </a:p>
          <a:p>
            <a:r>
              <a:rPr lang="en-US" sz="2400" dirty="0" err="1" smtClean="0">
                <a:solidFill>
                  <a:srgbClr val="000000"/>
                </a:solidFill>
                <a:latin typeface="Consolas" panose="020B0609020204030204" pitchFamily="49" charset="0"/>
              </a:rPr>
              <a:t>Serial.println</a:t>
            </a:r>
            <a:r>
              <a:rPr lang="en-US" sz="2400" b="1" dirty="0">
                <a:solidFill>
                  <a:srgbClr val="000080"/>
                </a:solidFill>
                <a:latin typeface="Consolas" panose="020B0609020204030204" pitchFamily="49" charset="0"/>
              </a:rPr>
              <a:t>("</a:t>
            </a:r>
            <a:r>
              <a:rPr lang="en-US" sz="2400" dirty="0">
                <a:solidFill>
                  <a:srgbClr val="000000"/>
                </a:solidFill>
                <a:latin typeface="Consolas" panose="020B0609020204030204" pitchFamily="49" charset="0"/>
              </a:rPr>
              <a:t>clockwise</a:t>
            </a:r>
            <a:r>
              <a:rPr lang="en-US" sz="2400" b="1" dirty="0">
                <a:solidFill>
                  <a:srgbClr val="000080"/>
                </a:solidFill>
                <a:latin typeface="Consolas" panose="020B0609020204030204" pitchFamily="49" charset="0"/>
              </a:rPr>
              <a:t>")</a:t>
            </a:r>
            <a:r>
              <a:rPr lang="en-US" sz="2400" dirty="0">
                <a:solidFill>
                  <a:srgbClr val="000000"/>
                </a:solidFill>
                <a:latin typeface="Consolas" panose="020B0609020204030204" pitchFamily="49" charset="0"/>
              </a:rPr>
              <a:t>; </a:t>
            </a:r>
            <a:endParaRPr lang="en-US" sz="2400" dirty="0" smtClean="0">
              <a:solidFill>
                <a:srgbClr val="000000"/>
              </a:solidFill>
              <a:latin typeface="Consolas" panose="020B0609020204030204" pitchFamily="49" charset="0"/>
            </a:endParaRPr>
          </a:p>
          <a:p>
            <a:r>
              <a:rPr lang="en-US" sz="2400" dirty="0" err="1" smtClean="0">
                <a:solidFill>
                  <a:srgbClr val="000000"/>
                </a:solidFill>
                <a:latin typeface="Consolas" panose="020B0609020204030204" pitchFamily="49" charset="0"/>
              </a:rPr>
              <a:t>myStepper.step</a:t>
            </a:r>
            <a:r>
              <a:rPr lang="en-US" sz="2400" b="1" dirty="0" smtClean="0">
                <a:solidFill>
                  <a:srgbClr val="000080"/>
                </a:solidFill>
                <a:latin typeface="Consolas" panose="020B0609020204030204" pitchFamily="49" charset="0"/>
              </a:rPr>
              <a:t>(</a:t>
            </a:r>
            <a:r>
              <a:rPr lang="en-US" sz="2400" dirty="0" err="1" smtClean="0">
                <a:solidFill>
                  <a:srgbClr val="000000"/>
                </a:solidFill>
                <a:latin typeface="Consolas" panose="020B0609020204030204" pitchFamily="49" charset="0"/>
              </a:rPr>
              <a:t>stepsPerRevolution</a:t>
            </a:r>
            <a:r>
              <a:rPr lang="en-US" sz="2400" b="1" dirty="0">
                <a:solidFill>
                  <a:srgbClr val="000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smtClean="0">
                <a:solidFill>
                  <a:srgbClr val="000000"/>
                </a:solidFill>
                <a:latin typeface="Consolas" panose="020B0609020204030204" pitchFamily="49" charset="0"/>
              </a:rPr>
              <a:t>//+</a:t>
            </a:r>
            <a:r>
              <a:rPr lang="en-US" sz="2400" dirty="0" err="1" smtClean="0">
                <a:solidFill>
                  <a:srgbClr val="000000"/>
                </a:solidFill>
                <a:latin typeface="Consolas" panose="020B0609020204030204" pitchFamily="49" charset="0"/>
              </a:rPr>
              <a:t>ve</a:t>
            </a:r>
            <a:r>
              <a:rPr lang="en-US" sz="2400" dirty="0" smtClean="0">
                <a:solidFill>
                  <a:srgbClr val="000000"/>
                </a:solidFill>
                <a:latin typeface="Consolas" panose="020B0609020204030204" pitchFamily="49" charset="0"/>
              </a:rPr>
              <a:t> Clockwise</a:t>
            </a:r>
          </a:p>
          <a:p>
            <a:r>
              <a:rPr lang="en-US" sz="2400" b="1" dirty="0" smtClean="0">
                <a:solidFill>
                  <a:srgbClr val="0000FF"/>
                </a:solidFill>
                <a:latin typeface="Consolas" panose="020B0609020204030204" pitchFamily="49" charset="0"/>
              </a:rPr>
              <a:t>delay</a:t>
            </a:r>
            <a:r>
              <a:rPr lang="en-US" sz="2400" b="1" dirty="0" smtClean="0">
                <a:solidFill>
                  <a:srgbClr val="000080"/>
                </a:solidFill>
                <a:latin typeface="Consolas" panose="020B0609020204030204" pitchFamily="49" charset="0"/>
              </a:rPr>
              <a:t>(</a:t>
            </a:r>
            <a:r>
              <a:rPr lang="en-US" sz="2400" dirty="0" smtClean="0">
                <a:solidFill>
                  <a:srgbClr val="FF8000"/>
                </a:solidFill>
                <a:latin typeface="Consolas" panose="020B0609020204030204" pitchFamily="49" charset="0"/>
              </a:rPr>
              <a:t>500</a:t>
            </a:r>
            <a:r>
              <a:rPr lang="en-US" sz="2400" b="1" dirty="0">
                <a:solidFill>
                  <a:srgbClr val="000080"/>
                </a:solidFill>
                <a:latin typeface="Consolas" panose="020B0609020204030204" pitchFamily="49" charset="0"/>
              </a:rPr>
              <a:t>)</a:t>
            </a:r>
            <a:r>
              <a:rPr lang="en-US" sz="2400" dirty="0">
                <a:solidFill>
                  <a:srgbClr val="000000"/>
                </a:solidFill>
                <a:latin typeface="Consolas" panose="020B0609020204030204" pitchFamily="49" charset="0"/>
              </a:rPr>
              <a:t>; </a:t>
            </a:r>
            <a:endParaRPr lang="en-US" sz="2400" dirty="0" smtClean="0">
              <a:solidFill>
                <a:srgbClr val="000000"/>
              </a:solidFill>
              <a:latin typeface="Consolas" panose="020B0609020204030204" pitchFamily="49" charset="0"/>
            </a:endParaRPr>
          </a:p>
          <a:p>
            <a:r>
              <a:rPr lang="en-US" sz="2400" dirty="0" smtClean="0">
                <a:solidFill>
                  <a:srgbClr val="008000"/>
                </a:solidFill>
                <a:latin typeface="Consolas" panose="020B0609020204030204" pitchFamily="49" charset="0"/>
              </a:rPr>
              <a:t>// </a:t>
            </a:r>
            <a:r>
              <a:rPr lang="en-US" sz="2400" dirty="0">
                <a:solidFill>
                  <a:srgbClr val="008000"/>
                </a:solidFill>
                <a:latin typeface="Consolas" panose="020B0609020204030204" pitchFamily="49" charset="0"/>
              </a:rPr>
              <a:t>step one revolution in the other direction: </a:t>
            </a:r>
            <a:r>
              <a:rPr lang="en-US" sz="2400" dirty="0" err="1">
                <a:solidFill>
                  <a:srgbClr val="000000"/>
                </a:solidFill>
                <a:latin typeface="Consolas" panose="020B0609020204030204" pitchFamily="49" charset="0"/>
              </a:rPr>
              <a:t>Serial.println</a:t>
            </a:r>
            <a:r>
              <a:rPr lang="en-US" sz="2400" b="1" dirty="0">
                <a:solidFill>
                  <a:srgbClr val="000080"/>
                </a:solidFill>
                <a:latin typeface="Consolas" panose="020B0609020204030204" pitchFamily="49" charset="0"/>
              </a:rPr>
              <a:t>("</a:t>
            </a:r>
            <a:r>
              <a:rPr lang="en-US" sz="2400" dirty="0">
                <a:solidFill>
                  <a:srgbClr val="000000"/>
                </a:solidFill>
                <a:latin typeface="Consolas" panose="020B0609020204030204" pitchFamily="49" charset="0"/>
              </a:rPr>
              <a:t>counterclockwise</a:t>
            </a:r>
            <a:r>
              <a:rPr lang="en-US" sz="2400" b="1" dirty="0">
                <a:solidFill>
                  <a:srgbClr val="000080"/>
                </a:solidFill>
                <a:latin typeface="Consolas" panose="020B0609020204030204" pitchFamily="49" charset="0"/>
              </a:rPr>
              <a:t>")</a:t>
            </a:r>
            <a:r>
              <a:rPr lang="en-US" sz="2400" dirty="0">
                <a:solidFill>
                  <a:srgbClr val="000000"/>
                </a:solidFill>
                <a:latin typeface="Consolas" panose="020B0609020204030204" pitchFamily="49" charset="0"/>
              </a:rPr>
              <a:t>; </a:t>
            </a:r>
            <a:endParaRPr lang="en-US" sz="2400" dirty="0" smtClean="0">
              <a:solidFill>
                <a:srgbClr val="000000"/>
              </a:solidFill>
              <a:latin typeface="Consolas" panose="020B0609020204030204" pitchFamily="49" charset="0"/>
            </a:endParaRPr>
          </a:p>
          <a:p>
            <a:r>
              <a:rPr lang="en-US" sz="2400" dirty="0" err="1" smtClean="0">
                <a:solidFill>
                  <a:srgbClr val="000000"/>
                </a:solidFill>
                <a:latin typeface="Consolas" panose="020B0609020204030204" pitchFamily="49" charset="0"/>
              </a:rPr>
              <a:t>myStepper.step</a:t>
            </a:r>
            <a:r>
              <a:rPr lang="en-US" sz="2400" b="1" dirty="0">
                <a:solidFill>
                  <a:srgbClr val="000080"/>
                </a:solidFill>
                <a:latin typeface="Consolas" panose="020B0609020204030204" pitchFamily="49" charset="0"/>
              </a:rPr>
              <a:t>(-</a:t>
            </a:r>
            <a:r>
              <a:rPr lang="en-US" sz="2400" dirty="0" err="1">
                <a:solidFill>
                  <a:srgbClr val="000000"/>
                </a:solidFill>
                <a:latin typeface="Consolas" panose="020B0609020204030204" pitchFamily="49" charset="0"/>
              </a:rPr>
              <a:t>stepsPerRevolution</a:t>
            </a:r>
            <a:r>
              <a:rPr lang="en-US" sz="2400" b="1" dirty="0">
                <a:solidFill>
                  <a:srgbClr val="000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smtClean="0">
                <a:solidFill>
                  <a:srgbClr val="000000"/>
                </a:solidFill>
                <a:latin typeface="Consolas" panose="020B0609020204030204" pitchFamily="49" charset="0"/>
              </a:rPr>
              <a:t> //-</a:t>
            </a:r>
            <a:r>
              <a:rPr lang="en-US" sz="2400" dirty="0" err="1" smtClean="0">
                <a:solidFill>
                  <a:srgbClr val="000000"/>
                </a:solidFill>
                <a:latin typeface="Consolas" panose="020B0609020204030204" pitchFamily="49" charset="0"/>
              </a:rPr>
              <a:t>ve</a:t>
            </a:r>
            <a:r>
              <a:rPr lang="en-US" sz="2400" dirty="0" smtClean="0">
                <a:solidFill>
                  <a:srgbClr val="000000"/>
                </a:solidFill>
                <a:latin typeface="Consolas" panose="020B0609020204030204" pitchFamily="49" charset="0"/>
              </a:rPr>
              <a:t> Counter clockwise</a:t>
            </a:r>
          </a:p>
          <a:p>
            <a:r>
              <a:rPr lang="en-US" sz="2400" b="1" dirty="0" smtClean="0">
                <a:solidFill>
                  <a:srgbClr val="0000FF"/>
                </a:solidFill>
                <a:latin typeface="Consolas" panose="020B0609020204030204" pitchFamily="49" charset="0"/>
              </a:rPr>
              <a:t>delay</a:t>
            </a:r>
            <a:r>
              <a:rPr lang="en-US" sz="2400" b="1" dirty="0" smtClean="0">
                <a:solidFill>
                  <a:srgbClr val="000080"/>
                </a:solidFill>
                <a:latin typeface="Consolas" panose="020B0609020204030204" pitchFamily="49" charset="0"/>
              </a:rPr>
              <a:t>(</a:t>
            </a:r>
            <a:r>
              <a:rPr lang="en-US" sz="2400" dirty="0" smtClean="0">
                <a:solidFill>
                  <a:srgbClr val="FF8000"/>
                </a:solidFill>
                <a:latin typeface="Consolas" panose="020B0609020204030204" pitchFamily="49" charset="0"/>
              </a:rPr>
              <a:t>500</a:t>
            </a:r>
            <a:r>
              <a:rPr lang="en-US" sz="2400" b="1" dirty="0">
                <a:solidFill>
                  <a:srgbClr val="000080"/>
                </a:solidFill>
                <a:latin typeface="Consolas" panose="020B0609020204030204" pitchFamily="49" charset="0"/>
              </a:rPr>
              <a:t>)</a:t>
            </a:r>
            <a:r>
              <a:rPr lang="en-US" sz="2400" dirty="0">
                <a:solidFill>
                  <a:srgbClr val="000000"/>
                </a:solidFill>
                <a:latin typeface="Consolas" panose="020B0609020204030204" pitchFamily="49" charset="0"/>
              </a:rPr>
              <a:t>; </a:t>
            </a:r>
            <a:endParaRPr lang="en-US" sz="2400" dirty="0" smtClean="0">
              <a:solidFill>
                <a:srgbClr val="000000"/>
              </a:solidFill>
              <a:latin typeface="Consolas" panose="020B0609020204030204" pitchFamily="49" charset="0"/>
            </a:endParaRPr>
          </a:p>
          <a:p>
            <a:r>
              <a:rPr lang="en-US" sz="2400" dirty="0" smtClean="0">
                <a:solidFill>
                  <a:srgbClr val="808080"/>
                </a:solidFill>
                <a:latin typeface="Consolas" panose="020B0609020204030204" pitchFamily="49" charset="0"/>
              </a:rPr>
              <a:t>}</a:t>
            </a:r>
            <a:endParaRPr lang="en-US" sz="2400" dirty="0">
              <a:effectLst/>
              <a:latin typeface="Consolas" panose="020B0609020204030204" pitchFamily="49" charset="0"/>
            </a:endParaRPr>
          </a:p>
        </p:txBody>
      </p:sp>
      <p:sp>
        <p:nvSpPr>
          <p:cNvPr id="8" name="CustomShape 4"/>
          <p:cNvSpPr/>
          <p:nvPr/>
        </p:nvSpPr>
        <p:spPr>
          <a:xfrm>
            <a:off x="101600" y="1142600"/>
            <a:ext cx="632160" cy="5142086"/>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400" b="1" strike="noStrike" spc="-1" dirty="0" smtClean="0">
                <a:solidFill>
                  <a:srgbClr val="585858"/>
                </a:solidFill>
                <a:latin typeface="Consolas" panose="020B0609020204030204" pitchFamily="49" charset="0"/>
                <a:ea typeface="DejaVu Sans"/>
              </a:rPr>
              <a:t>15</a:t>
            </a:r>
            <a:endParaRPr lang="en-IN" sz="2400" b="1" strike="noStrike" spc="-1" dirty="0">
              <a:solidFill>
                <a:srgbClr val="585858"/>
              </a:solidFill>
              <a:latin typeface="Consolas" panose="020B0609020204030204" pitchFamily="49" charset="0"/>
              <a:ea typeface="DejaVu Sans"/>
            </a:endParaRPr>
          </a:p>
          <a:p>
            <a:pPr algn="r">
              <a:lnSpc>
                <a:spcPct val="100000"/>
              </a:lnSpc>
            </a:pPr>
            <a:r>
              <a:rPr lang="en-IN" sz="2400" b="1" spc="-1" dirty="0" smtClean="0">
                <a:solidFill>
                  <a:srgbClr val="585858"/>
                </a:solidFill>
                <a:latin typeface="Consolas" panose="020B0609020204030204" pitchFamily="49" charset="0"/>
                <a:ea typeface="DejaVu Sans"/>
              </a:rPr>
              <a:t>16171819202122232425262728</a:t>
            </a:r>
            <a:endParaRPr lang="en-IN" sz="2400" b="0" strike="noStrike" spc="-1" dirty="0">
              <a:latin typeface="Consolas" panose="020B0609020204030204" pitchFamily="49" charset="0"/>
            </a:endParaRPr>
          </a:p>
        </p:txBody>
      </p:sp>
      <p:sp>
        <p:nvSpPr>
          <p:cNvPr id="9" name="CustomShape 5"/>
          <p:cNvSpPr/>
          <p:nvPr/>
        </p:nvSpPr>
        <p:spPr>
          <a:xfrm>
            <a:off x="101600" y="833931"/>
            <a:ext cx="197640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Consolas" panose="020B0609020204030204" pitchFamily="49" charset="0"/>
                <a:ea typeface="DejaVu Sans"/>
              </a:rPr>
              <a:t>Stepper.ino</a:t>
            </a:r>
            <a:endParaRPr lang="en-IN" sz="1600" b="0" strike="noStrike" spc="-1" dirty="0">
              <a:latin typeface="Consolas" panose="020B0609020204030204" pitchFamily="49" charset="0"/>
            </a:endParaRPr>
          </a:p>
        </p:txBody>
      </p:sp>
    </p:spTree>
    <p:extLst>
      <p:ext uri="{BB962C8B-B14F-4D97-AF65-F5344CB8AC3E}">
        <p14:creationId xmlns:p14="http://schemas.microsoft.com/office/powerpoint/2010/main" val="3758660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additive="repl">
                                        <p:cTn id="7" dur="500"/>
                                        <p:tgtEl>
                                          <p:spTgt spid="7"/>
                                        </p:tgtEl>
                                      </p:cBhvr>
                                    </p:animEffect>
                                  </p:childTnLst>
                                </p:cTn>
                              </p:par>
                              <p:par>
                                <p:cTn id="8" presetID="10" presetClass="entr"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additive="repl">
                                        <p:cTn id="10" dur="500"/>
                                        <p:tgtEl>
                                          <p:spTgt spid="9"/>
                                        </p:tgtEl>
                                      </p:cBhvr>
                                    </p:animEffect>
                                  </p:childTnLst>
                                </p:cTn>
                              </p:par>
                              <p:par>
                                <p:cTn id="11" presetID="10" presetClass="entr"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additive="repl">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Arduino with Bluetooth </a:t>
            </a:r>
            <a:r>
              <a:rPr lang="en-US" dirty="0" smtClean="0"/>
              <a:t>Module</a:t>
            </a:r>
            <a:endParaRPr lang="en-IN" dirty="0"/>
          </a:p>
        </p:txBody>
      </p:sp>
      <p:sp>
        <p:nvSpPr>
          <p:cNvPr id="3" name="Content Placeholder 2"/>
          <p:cNvSpPr>
            <a:spLocks noGrp="1"/>
          </p:cNvSpPr>
          <p:nvPr>
            <p:ph idx="1"/>
          </p:nvPr>
        </p:nvSpPr>
        <p:spPr/>
        <p:txBody>
          <a:bodyPr/>
          <a:lstStyle/>
          <a:p>
            <a:r>
              <a:rPr lang="en-US" dirty="0"/>
              <a:t>Bluetooth is everywhere nowadays. It’s a word we hear all the time and is in millions of products we use everyday, including headsets, cellphones, laptops, game controllers, activity trackers, and so </a:t>
            </a:r>
            <a:r>
              <a:rPr lang="en-US" dirty="0" smtClean="0"/>
              <a:t>on.</a:t>
            </a:r>
          </a:p>
          <a:p>
            <a:r>
              <a:rPr lang="en-US" dirty="0"/>
              <a:t>One of the most affordable and widely used Bluetooth modules is the </a:t>
            </a:r>
            <a:r>
              <a:rPr lang="en-US" dirty="0" smtClean="0"/>
              <a:t>HC-05</a:t>
            </a:r>
            <a:r>
              <a:rPr lang="en-US" dirty="0"/>
              <a:t>. </a:t>
            </a:r>
            <a:endParaRPr lang="en-US" dirty="0" smtClean="0"/>
          </a:p>
          <a:p>
            <a:pPr>
              <a:buFont typeface="Wingdings" panose="05000000000000000000" pitchFamily="2" charset="2"/>
              <a:buChar char="q"/>
            </a:pPr>
            <a:r>
              <a:rPr lang="en-IN" b="1" dirty="0"/>
              <a:t>HC-05 Hardware Overview</a:t>
            </a:r>
          </a:p>
          <a:p>
            <a:r>
              <a:rPr lang="en-US" dirty="0"/>
              <a:t>The HC-05 is a Bluetooth-to-Serial-Bridge module that allows wireless communications between two microcontrollers or between a microcontroller and a smartphone, laptop, or desktop PC with Bluetooth capability. </a:t>
            </a:r>
            <a:endParaRPr lang="en-US" dirty="0" smtClean="0"/>
          </a:p>
          <a:p>
            <a:r>
              <a:rPr lang="en-US" dirty="0"/>
              <a:t>It’s perfect for </a:t>
            </a:r>
            <a:r>
              <a:rPr lang="en-US" dirty="0">
                <a:solidFill>
                  <a:srgbClr val="1D9A78"/>
                </a:solidFill>
              </a:rPr>
              <a:t>directly </a:t>
            </a:r>
            <a:r>
              <a:rPr lang="en-US" dirty="0" smtClean="0">
                <a:solidFill>
                  <a:srgbClr val="1D9A78"/>
                </a:solidFill>
              </a:rPr>
              <a:t>replacing </a:t>
            </a:r>
            <a:r>
              <a:rPr lang="en-US" dirty="0">
                <a:solidFill>
                  <a:srgbClr val="C00000"/>
                </a:solidFill>
              </a:rPr>
              <a:t>a wired asynchronous</a:t>
            </a:r>
            <a:r>
              <a:rPr lang="en-US" dirty="0"/>
              <a:t> serial </a:t>
            </a:r>
            <a:r>
              <a:rPr lang="en-US" dirty="0" smtClean="0"/>
              <a:t>interface.</a:t>
            </a:r>
          </a:p>
          <a:p>
            <a:r>
              <a:rPr lang="en-US" dirty="0"/>
              <a:t>Each of these modules contains a Bluetooth transceiver, meaning they’re capable of both sending and receiving data.</a:t>
            </a:r>
            <a:endParaRPr lang="en-IN" dirty="0"/>
          </a:p>
        </p:txBody>
      </p:sp>
    </p:spTree>
    <p:extLst>
      <p:ext uri="{BB962C8B-B14F-4D97-AF65-F5344CB8AC3E}">
        <p14:creationId xmlns:p14="http://schemas.microsoft.com/office/powerpoint/2010/main" val="23840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Bluetooth Module : HC-05</a:t>
            </a:r>
            <a:endParaRPr lang="en-IN" dirty="0"/>
          </a:p>
        </p:txBody>
      </p:sp>
      <p:sp>
        <p:nvSpPr>
          <p:cNvPr id="3" name="Content Placeholder 2"/>
          <p:cNvSpPr>
            <a:spLocks noGrp="1"/>
          </p:cNvSpPr>
          <p:nvPr>
            <p:ph idx="1"/>
          </p:nvPr>
        </p:nvSpPr>
        <p:spPr/>
        <p:txBody>
          <a:bodyPr/>
          <a:lstStyle/>
          <a:p>
            <a:r>
              <a:rPr lang="en-US" dirty="0" smtClean="0"/>
              <a:t>HC-05 is Class </a:t>
            </a:r>
            <a:r>
              <a:rPr lang="en-US" dirty="0"/>
              <a:t>2 Bluetooth </a:t>
            </a:r>
            <a:r>
              <a:rPr lang="en-US" dirty="0" smtClean="0"/>
              <a:t>device.</a:t>
            </a:r>
          </a:p>
          <a:p>
            <a:r>
              <a:rPr lang="en-US" dirty="0" smtClean="0"/>
              <a:t>HC-05 </a:t>
            </a:r>
            <a:r>
              <a:rPr lang="en-US" dirty="0"/>
              <a:t>has a nominal range of 10 m</a:t>
            </a:r>
            <a:r>
              <a:rPr lang="en-US" dirty="0" smtClean="0"/>
              <a:t>.</a:t>
            </a:r>
          </a:p>
          <a:p>
            <a:r>
              <a:rPr lang="en-US" dirty="0"/>
              <a:t>HC-05 module has a </a:t>
            </a:r>
            <a:r>
              <a:rPr lang="en-US" b="1" dirty="0">
                <a:solidFill>
                  <a:srgbClr val="C00000"/>
                </a:solidFill>
              </a:rPr>
              <a:t>3.3V logic </a:t>
            </a:r>
            <a:r>
              <a:rPr lang="en-US" b="1" dirty="0" smtClean="0">
                <a:solidFill>
                  <a:srgbClr val="C00000"/>
                </a:solidFill>
              </a:rPr>
              <a:t>level.</a:t>
            </a:r>
          </a:p>
          <a:p>
            <a:r>
              <a:rPr lang="en-US" dirty="0"/>
              <a:t>There’s no need to mess with Bluetooth protocols or the stack. Just send data over a serial interface, and it’s piped through to whatever Bluetooth device it’s connected to.</a:t>
            </a:r>
          </a:p>
        </p:txBody>
      </p:sp>
      <p:pic>
        <p:nvPicPr>
          <p:cNvPr id="4" name="Picture 3"/>
          <p:cNvPicPr>
            <a:picLocks noChangeAspect="1"/>
          </p:cNvPicPr>
          <p:nvPr/>
        </p:nvPicPr>
        <p:blipFill>
          <a:blip r:embed="rId2"/>
          <a:stretch>
            <a:fillRect/>
          </a:stretch>
        </p:blipFill>
        <p:spPr>
          <a:xfrm>
            <a:off x="5543550" y="2997880"/>
            <a:ext cx="1104900" cy="2981325"/>
          </a:xfrm>
          <a:prstGeom prst="rect">
            <a:avLst/>
          </a:prstGeom>
        </p:spPr>
      </p:pic>
    </p:spTree>
    <p:extLst>
      <p:ext uri="{BB962C8B-B14F-4D97-AF65-F5344CB8AC3E}">
        <p14:creationId xmlns:p14="http://schemas.microsoft.com/office/powerpoint/2010/main" val="3238934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HC-05: Modes </a:t>
            </a:r>
            <a:r>
              <a:rPr lang="en-IN" dirty="0"/>
              <a:t>of </a:t>
            </a:r>
            <a:r>
              <a:rPr lang="en-IN" dirty="0" smtClean="0"/>
              <a:t>Operation</a:t>
            </a:r>
            <a:endParaRPr lang="en-IN" dirty="0"/>
          </a:p>
        </p:txBody>
      </p:sp>
      <p:sp>
        <p:nvSpPr>
          <p:cNvPr id="3" name="Content Placeholder 2"/>
          <p:cNvSpPr>
            <a:spLocks noGrp="1"/>
          </p:cNvSpPr>
          <p:nvPr>
            <p:ph idx="1"/>
          </p:nvPr>
        </p:nvSpPr>
        <p:spPr/>
        <p:txBody>
          <a:bodyPr/>
          <a:lstStyle/>
          <a:p>
            <a:r>
              <a:rPr lang="en-US" dirty="0" smtClean="0"/>
              <a:t>Basic Two Operation: </a:t>
            </a:r>
          </a:p>
          <a:p>
            <a:pPr marL="457200" indent="-457200">
              <a:buFont typeface="+mj-lt"/>
              <a:buAutoNum type="arabicPeriod"/>
            </a:pPr>
            <a:r>
              <a:rPr lang="en-US" dirty="0" smtClean="0"/>
              <a:t>Controlling </a:t>
            </a:r>
            <a:r>
              <a:rPr lang="en-US" dirty="0"/>
              <a:t>the HC-05 </a:t>
            </a:r>
            <a:r>
              <a:rPr lang="en-US" dirty="0" smtClean="0"/>
              <a:t>module</a:t>
            </a:r>
          </a:p>
          <a:p>
            <a:pPr marL="457200" indent="-457200">
              <a:buFont typeface="+mj-lt"/>
              <a:buAutoNum type="arabicPeriod"/>
            </a:pPr>
            <a:r>
              <a:rPr lang="en-US" dirty="0" smtClean="0"/>
              <a:t>Sending user data </a:t>
            </a:r>
            <a:r>
              <a:rPr lang="en-US" dirty="0"/>
              <a:t>through </a:t>
            </a:r>
            <a:r>
              <a:rPr lang="en-US" dirty="0" smtClean="0"/>
              <a:t>module</a:t>
            </a:r>
          </a:p>
          <a:p>
            <a:r>
              <a:rPr lang="en-US" dirty="0" smtClean="0"/>
              <a:t>Both operation </a:t>
            </a:r>
            <a:r>
              <a:rPr lang="en-US" dirty="0"/>
              <a:t>accomplished through the serial interface.</a:t>
            </a:r>
            <a:endParaRPr lang="en-IN" dirty="0"/>
          </a:p>
        </p:txBody>
      </p:sp>
      <p:sp>
        <p:nvSpPr>
          <p:cNvPr id="5" name="Rounded Rectangle 4"/>
          <p:cNvSpPr/>
          <p:nvPr/>
        </p:nvSpPr>
        <p:spPr>
          <a:xfrm>
            <a:off x="783771" y="3149600"/>
            <a:ext cx="1843315" cy="2707509"/>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Arduino Board</a:t>
            </a:r>
            <a:endParaRPr lang="en-IN" dirty="0"/>
          </a:p>
        </p:txBody>
      </p:sp>
      <p:sp>
        <p:nvSpPr>
          <p:cNvPr id="6" name="Rounded Rectangle 5"/>
          <p:cNvSpPr/>
          <p:nvPr/>
        </p:nvSpPr>
        <p:spPr>
          <a:xfrm>
            <a:off x="10217506" y="3149600"/>
            <a:ext cx="1843315" cy="270750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HC-05 </a:t>
            </a:r>
          </a:p>
          <a:p>
            <a:pPr algn="ctr"/>
            <a:r>
              <a:rPr lang="en-US" dirty="0" smtClean="0"/>
              <a:t>Bluetooth </a:t>
            </a:r>
            <a:endParaRPr lang="en-IN" dirty="0"/>
          </a:p>
        </p:txBody>
      </p:sp>
      <p:sp>
        <p:nvSpPr>
          <p:cNvPr id="7" name="Right Arrow 6"/>
          <p:cNvSpPr/>
          <p:nvPr/>
        </p:nvSpPr>
        <p:spPr>
          <a:xfrm>
            <a:off x="2627086" y="3395654"/>
            <a:ext cx="7590420" cy="551543"/>
          </a:xfrm>
          <a:prstGeom prst="rightArrow">
            <a:avLst/>
          </a:prstGeom>
          <a:solidFill>
            <a:srgbClr val="BC770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Left-Right Arrow 7"/>
          <p:cNvSpPr/>
          <p:nvPr/>
        </p:nvSpPr>
        <p:spPr>
          <a:xfrm>
            <a:off x="2627086" y="5240846"/>
            <a:ext cx="7590420" cy="595086"/>
          </a:xfrm>
          <a:prstGeom prst="leftRightArrow">
            <a:avLst/>
          </a:prstGeom>
          <a:solidFill>
            <a:srgbClr val="B8474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Diagram 3"/>
          <p:cNvGraphicFramePr/>
          <p:nvPr>
            <p:extLst/>
          </p:nvPr>
        </p:nvGraphicFramePr>
        <p:xfrm>
          <a:off x="3193143" y="2592605"/>
          <a:ext cx="6531429" cy="3264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648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32"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circle(out)">
                                      <p:cBhvr>
                                        <p:cTn id="34"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Graphic spid="4"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HC-05 </a:t>
            </a:r>
            <a:r>
              <a:rPr lang="en-IN" dirty="0" smtClean="0"/>
              <a:t>Pinout (6 Pin)</a:t>
            </a:r>
            <a:endParaRPr lang="en-IN" dirty="0"/>
          </a:p>
        </p:txBody>
      </p:sp>
      <p:sp>
        <p:nvSpPr>
          <p:cNvPr id="3" name="Content Placeholder 2"/>
          <p:cNvSpPr>
            <a:spLocks noGrp="1"/>
          </p:cNvSpPr>
          <p:nvPr>
            <p:ph idx="1"/>
          </p:nvPr>
        </p:nvSpPr>
        <p:spPr/>
        <p:txBody>
          <a:bodyPr/>
          <a:lstStyle/>
          <a:p>
            <a:pPr marL="457200" indent="-457200">
              <a:buFont typeface="+mj-lt"/>
              <a:buAutoNum type="arabicPeriod"/>
            </a:pPr>
            <a:r>
              <a:rPr lang="en-US" b="1" dirty="0" smtClean="0">
                <a:solidFill>
                  <a:srgbClr val="C00000"/>
                </a:solidFill>
              </a:rPr>
              <a:t>STATE</a:t>
            </a:r>
            <a:r>
              <a:rPr lang="en-US" b="1" dirty="0">
                <a:solidFill>
                  <a:srgbClr val="C00000"/>
                </a:solidFill>
              </a:rPr>
              <a:t> pin </a:t>
            </a:r>
            <a:r>
              <a:rPr lang="en-US" dirty="0"/>
              <a:t>can be used to determine the current status of the HC-05 module</a:t>
            </a:r>
            <a:r>
              <a:rPr lang="en-US" dirty="0" smtClean="0"/>
              <a:t>.</a:t>
            </a:r>
          </a:p>
          <a:p>
            <a:pPr marL="887412" lvl="1" indent="-342900"/>
            <a:r>
              <a:rPr lang="en-US" dirty="0" smtClean="0"/>
              <a:t> The </a:t>
            </a:r>
            <a:r>
              <a:rPr lang="en-US" dirty="0"/>
              <a:t>State pin is LOW when </a:t>
            </a:r>
            <a:r>
              <a:rPr lang="en-US" dirty="0" smtClean="0"/>
              <a:t>the </a:t>
            </a:r>
            <a:r>
              <a:rPr lang="en-US" dirty="0"/>
              <a:t>module is not paired and HIGH when it is</a:t>
            </a:r>
            <a:r>
              <a:rPr lang="en-US" dirty="0" smtClean="0"/>
              <a:t>.</a:t>
            </a:r>
          </a:p>
          <a:p>
            <a:pPr marL="457200" indent="-457200">
              <a:buFont typeface="+mj-lt"/>
              <a:buAutoNum type="arabicPeriod"/>
            </a:pPr>
            <a:r>
              <a:rPr lang="en-US" b="1" dirty="0" smtClean="0">
                <a:solidFill>
                  <a:srgbClr val="C00000"/>
                </a:solidFill>
              </a:rPr>
              <a:t>RXD pin </a:t>
            </a:r>
            <a:r>
              <a:rPr lang="en-US" dirty="0" smtClean="0"/>
              <a:t>receives serial data from the microcontroller. It should be connected to the </a:t>
            </a:r>
            <a:r>
              <a:rPr lang="en-US" dirty="0" smtClean="0">
                <a:solidFill>
                  <a:srgbClr val="C00000"/>
                </a:solidFill>
              </a:rPr>
              <a:t>TX</a:t>
            </a:r>
            <a:r>
              <a:rPr lang="en-US" dirty="0" smtClean="0"/>
              <a:t> of the microcontroller. Please note that this pin is not 5V-tolerant. Therefore</a:t>
            </a:r>
            <a:r>
              <a:rPr lang="en-US" dirty="0"/>
              <a:t>, </a:t>
            </a:r>
            <a:r>
              <a:rPr lang="en-US" dirty="0">
                <a:solidFill>
                  <a:srgbClr val="C00000"/>
                </a:solidFill>
              </a:rPr>
              <a:t>before connecting the module to a 5V microcontroller, the microcontroller’s </a:t>
            </a:r>
            <a:r>
              <a:rPr lang="en-US" dirty="0" err="1">
                <a:solidFill>
                  <a:srgbClr val="C00000"/>
                </a:solidFill>
              </a:rPr>
              <a:t>Tx</a:t>
            </a:r>
            <a:r>
              <a:rPr lang="en-US" dirty="0">
                <a:solidFill>
                  <a:srgbClr val="C00000"/>
                </a:solidFill>
              </a:rPr>
              <a:t> signal must be stepped down to 3.3V.</a:t>
            </a:r>
          </a:p>
          <a:p>
            <a:pPr marL="457200" indent="-457200">
              <a:buFont typeface="+mj-lt"/>
              <a:buAutoNum type="arabicPeriod"/>
            </a:pPr>
            <a:r>
              <a:rPr lang="en-US" b="1" dirty="0" smtClean="0">
                <a:solidFill>
                  <a:srgbClr val="C00000"/>
                </a:solidFill>
              </a:rPr>
              <a:t>TXD</a:t>
            </a:r>
            <a:r>
              <a:rPr lang="en-US" b="1" dirty="0">
                <a:solidFill>
                  <a:srgbClr val="C00000"/>
                </a:solidFill>
              </a:rPr>
              <a:t> pin </a:t>
            </a:r>
            <a:r>
              <a:rPr lang="en-US" dirty="0"/>
              <a:t>sends serial data to the microcontroller. It should be connected to the </a:t>
            </a:r>
            <a:r>
              <a:rPr lang="en-US" dirty="0">
                <a:solidFill>
                  <a:srgbClr val="C00000"/>
                </a:solidFill>
              </a:rPr>
              <a:t>RX </a:t>
            </a:r>
            <a:r>
              <a:rPr lang="en-US" dirty="0"/>
              <a:t>of the microcontroller.</a:t>
            </a:r>
          </a:p>
          <a:p>
            <a:pPr marL="457200" indent="-457200">
              <a:buFont typeface="+mj-lt"/>
              <a:buAutoNum type="arabicPeriod"/>
            </a:pPr>
            <a:r>
              <a:rPr lang="en-US" b="1" dirty="0">
                <a:solidFill>
                  <a:srgbClr val="C00000"/>
                </a:solidFill>
              </a:rPr>
              <a:t>GND </a:t>
            </a:r>
            <a:r>
              <a:rPr lang="en-US" dirty="0"/>
              <a:t>is the ground pin, common to any other device connected to the module.</a:t>
            </a:r>
          </a:p>
          <a:p>
            <a:pPr marL="457200" indent="-457200">
              <a:buFont typeface="+mj-lt"/>
              <a:buAutoNum type="arabicPeriod"/>
            </a:pPr>
            <a:r>
              <a:rPr lang="en-US" b="1" dirty="0">
                <a:solidFill>
                  <a:srgbClr val="C00000"/>
                </a:solidFill>
              </a:rPr>
              <a:t>VCC </a:t>
            </a:r>
            <a:r>
              <a:rPr lang="en-US" dirty="0"/>
              <a:t>is where you connect the positive supply voltage. This voltage supply signal is routed to the HC-05 chip via a </a:t>
            </a:r>
            <a:r>
              <a:rPr lang="en-US" dirty="0">
                <a:solidFill>
                  <a:srgbClr val="C00000"/>
                </a:solidFill>
              </a:rPr>
              <a:t>3.3V regulator</a:t>
            </a:r>
            <a:r>
              <a:rPr lang="en-US" dirty="0"/>
              <a:t>. It should range from 3.6V to 6V.</a:t>
            </a:r>
          </a:p>
          <a:p>
            <a:pPr marL="457200" indent="-457200">
              <a:buFont typeface="+mj-lt"/>
              <a:buAutoNum type="arabicPeriod"/>
            </a:pPr>
            <a:r>
              <a:rPr lang="en-US" b="1" dirty="0">
                <a:solidFill>
                  <a:srgbClr val="C00000"/>
                </a:solidFill>
              </a:rPr>
              <a:t>EN</a:t>
            </a:r>
            <a:r>
              <a:rPr lang="en-US" dirty="0"/>
              <a:t> is connected to the on-board regulator enable pin and </a:t>
            </a:r>
            <a:r>
              <a:rPr lang="en-US" dirty="0">
                <a:solidFill>
                  <a:srgbClr val="C00000"/>
                </a:solidFill>
              </a:rPr>
              <a:t>is pulled high by a 220k resistor</a:t>
            </a:r>
            <a:r>
              <a:rPr lang="en-US" dirty="0"/>
              <a:t>. </a:t>
            </a:r>
            <a:r>
              <a:rPr lang="en-US" dirty="0">
                <a:solidFill>
                  <a:schemeClr val="tx2">
                    <a:lumMod val="50000"/>
                  </a:schemeClr>
                </a:solidFill>
              </a:rPr>
              <a:t>Pulling this pin low disables the regulator</a:t>
            </a:r>
            <a:r>
              <a:rPr lang="en-US" dirty="0"/>
              <a:t>, which consequently turns off the HC-05</a:t>
            </a:r>
            <a:r>
              <a:rPr lang="en-US" dirty="0" smtClean="0"/>
              <a:t>.</a:t>
            </a:r>
            <a:endParaRPr lang="en-US" dirty="0"/>
          </a:p>
        </p:txBody>
      </p:sp>
    </p:spTree>
    <p:extLst>
      <p:ext uri="{BB962C8B-B14F-4D97-AF65-F5344CB8AC3E}">
        <p14:creationId xmlns:p14="http://schemas.microsoft.com/office/powerpoint/2010/main" val="341800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HC-05 vs HC-06</a:t>
            </a:r>
            <a:endParaRPr lang="en-IN" dirty="0"/>
          </a:p>
        </p:txBody>
      </p:sp>
      <p:sp>
        <p:nvSpPr>
          <p:cNvPr id="3" name="Content Placeholder 2"/>
          <p:cNvSpPr>
            <a:spLocks noGrp="1"/>
          </p:cNvSpPr>
          <p:nvPr>
            <p:ph idx="1"/>
          </p:nvPr>
        </p:nvSpPr>
        <p:spPr/>
        <p:txBody>
          <a:bodyPr/>
          <a:lstStyle/>
          <a:p>
            <a:r>
              <a:rPr lang="en-US" dirty="0"/>
              <a:t>The HC-05 and HC-06 are Bluetooth modules for Arduinos that differ in their programming and mode. </a:t>
            </a:r>
            <a:endParaRPr lang="en-US" dirty="0" smtClean="0"/>
          </a:p>
          <a:p>
            <a:r>
              <a:rPr lang="en-US" dirty="0" smtClean="0"/>
              <a:t>The </a:t>
            </a:r>
            <a:r>
              <a:rPr lang="en-US" dirty="0"/>
              <a:t>HC-05 can act as both a </a:t>
            </a:r>
            <a:r>
              <a:rPr lang="en-US" dirty="0">
                <a:solidFill>
                  <a:srgbClr val="C00000"/>
                </a:solidFill>
              </a:rPr>
              <a:t>master</a:t>
            </a:r>
            <a:r>
              <a:rPr lang="en-US" dirty="0"/>
              <a:t> and a </a:t>
            </a:r>
            <a:r>
              <a:rPr lang="en-US" dirty="0">
                <a:solidFill>
                  <a:srgbClr val="C00000"/>
                </a:solidFill>
              </a:rPr>
              <a:t>slave</a:t>
            </a:r>
            <a:r>
              <a:rPr lang="en-US" dirty="0"/>
              <a:t> </a:t>
            </a:r>
            <a:r>
              <a:rPr lang="en-US" dirty="0" smtClean="0"/>
              <a:t>device.</a:t>
            </a:r>
          </a:p>
          <a:p>
            <a:r>
              <a:rPr lang="en-US" dirty="0" smtClean="0"/>
              <a:t>The </a:t>
            </a:r>
            <a:r>
              <a:rPr lang="en-US" dirty="0"/>
              <a:t>HC-06 can </a:t>
            </a:r>
            <a:r>
              <a:rPr lang="en-US" dirty="0">
                <a:solidFill>
                  <a:srgbClr val="C00000"/>
                </a:solidFill>
              </a:rPr>
              <a:t>only</a:t>
            </a:r>
            <a:r>
              <a:rPr lang="en-US" dirty="0"/>
              <a:t> act as a </a:t>
            </a:r>
            <a:r>
              <a:rPr lang="en-US" dirty="0">
                <a:solidFill>
                  <a:srgbClr val="C00000"/>
                </a:solidFill>
              </a:rPr>
              <a:t>slave</a:t>
            </a:r>
            <a:r>
              <a:rPr lang="en-US" dirty="0"/>
              <a:t> device. </a:t>
            </a:r>
            <a:endParaRPr lang="en-US" dirty="0" smtClean="0"/>
          </a:p>
          <a:p>
            <a:r>
              <a:rPr lang="en-US" dirty="0" smtClean="0"/>
              <a:t>The </a:t>
            </a:r>
            <a:r>
              <a:rPr lang="en-US" dirty="0"/>
              <a:t>HC-05 is also easier to program than the HC-06. </a:t>
            </a:r>
            <a:endParaRPr lang="en-IN" dirty="0"/>
          </a:p>
        </p:txBody>
      </p:sp>
    </p:spTree>
    <p:extLst>
      <p:ext uri="{BB962C8B-B14F-4D97-AF65-F5344CB8AC3E}">
        <p14:creationId xmlns:p14="http://schemas.microsoft.com/office/powerpoint/2010/main" val="35055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Wiring a HC-05 Module to an </a:t>
            </a:r>
            <a:r>
              <a:rPr lang="en-US" dirty="0" smtClean="0"/>
              <a:t>Arduino</a:t>
            </a:r>
            <a:endParaRPr lang="en-IN" dirty="0"/>
          </a:p>
        </p:txBody>
      </p:sp>
      <p:pic>
        <p:nvPicPr>
          <p:cNvPr id="4" name="Content Placeholder 3"/>
          <p:cNvPicPr>
            <a:picLocks noGrp="1" noChangeAspect="1"/>
          </p:cNvPicPr>
          <p:nvPr>
            <p:ph idx="1"/>
          </p:nvPr>
        </p:nvPicPr>
        <p:blipFill>
          <a:blip r:embed="rId2"/>
          <a:stretch>
            <a:fillRect/>
          </a:stretch>
        </p:blipFill>
        <p:spPr>
          <a:xfrm>
            <a:off x="1514119" y="915078"/>
            <a:ext cx="9163761" cy="2553835"/>
          </a:xfrm>
          <a:prstGeom prst="rect">
            <a:avLst/>
          </a:prstGeom>
        </p:spPr>
      </p:pic>
      <p:pic>
        <p:nvPicPr>
          <p:cNvPr id="7" name="Picture 6"/>
          <p:cNvPicPr>
            <a:picLocks noChangeAspect="1"/>
          </p:cNvPicPr>
          <p:nvPr/>
        </p:nvPicPr>
        <p:blipFill>
          <a:blip r:embed="rId3"/>
          <a:stretch>
            <a:fillRect/>
          </a:stretch>
        </p:blipFill>
        <p:spPr>
          <a:xfrm>
            <a:off x="3428999" y="3280682"/>
            <a:ext cx="5334000" cy="3257550"/>
          </a:xfrm>
          <a:prstGeom prst="rect">
            <a:avLst/>
          </a:prstGeom>
        </p:spPr>
      </p:pic>
      <p:sp>
        <p:nvSpPr>
          <p:cNvPr id="8" name="Rectangle 7"/>
          <p:cNvSpPr/>
          <p:nvPr/>
        </p:nvSpPr>
        <p:spPr>
          <a:xfrm>
            <a:off x="522515" y="3944483"/>
            <a:ext cx="2587169" cy="1929947"/>
          </a:xfrm>
          <a:prstGeom prst="rect">
            <a:avLst/>
          </a:prstGeom>
          <a:solidFill>
            <a:srgbClr val="0D73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Software Serial Port</a:t>
            </a:r>
          </a:p>
          <a:p>
            <a:pPr algn="ctr"/>
            <a:r>
              <a:rPr lang="en-US" dirty="0"/>
              <a:t>to avoid bus contention and ensure that the HC-05 doesn’t receive any unintended data during a sketch upload.</a:t>
            </a:r>
            <a:endParaRPr lang="en-IN" sz="2400" dirty="0"/>
          </a:p>
        </p:txBody>
      </p:sp>
    </p:spTree>
    <p:extLst>
      <p:ext uri="{BB962C8B-B14F-4D97-AF65-F5344CB8AC3E}">
        <p14:creationId xmlns:p14="http://schemas.microsoft.com/office/powerpoint/2010/main" val="38866304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Working of Actuators</a:t>
            </a:r>
          </a:p>
        </p:txBody>
      </p:sp>
      <p:sp>
        <p:nvSpPr>
          <p:cNvPr id="3" name="Content Placeholder 2"/>
          <p:cNvSpPr>
            <a:spLocks noGrp="1"/>
          </p:cNvSpPr>
          <p:nvPr>
            <p:ph idx="1"/>
          </p:nvPr>
        </p:nvSpPr>
        <p:spPr/>
        <p:txBody>
          <a:bodyPr/>
          <a:lstStyle/>
          <a:p>
            <a:r>
              <a:rPr lang="en-US" dirty="0"/>
              <a:t>The following diagram shows what actuators do, the controller directs the actuator based on the sensor data to do the work.</a:t>
            </a:r>
          </a:p>
          <a:p>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80" y="2114550"/>
            <a:ext cx="11424684" cy="3614738"/>
          </a:xfrm>
          <a:prstGeom prst="rect">
            <a:avLst/>
          </a:prstGeom>
        </p:spPr>
      </p:pic>
    </p:spTree>
    <p:extLst>
      <p:ext uri="{BB962C8B-B14F-4D97-AF65-F5344CB8AC3E}">
        <p14:creationId xmlns:p14="http://schemas.microsoft.com/office/powerpoint/2010/main" val="173178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Status </a:t>
            </a:r>
            <a:r>
              <a:rPr lang="en-IN" dirty="0" smtClean="0"/>
              <a:t>LED</a:t>
            </a:r>
            <a:endParaRPr lang="en-IN" dirty="0"/>
          </a:p>
        </p:txBody>
      </p:sp>
      <p:sp>
        <p:nvSpPr>
          <p:cNvPr id="3" name="Content Placeholder 2"/>
          <p:cNvSpPr>
            <a:spLocks noGrp="1"/>
          </p:cNvSpPr>
          <p:nvPr>
            <p:ph idx="1"/>
          </p:nvPr>
        </p:nvSpPr>
        <p:spPr>
          <a:xfrm>
            <a:off x="131180" y="876144"/>
            <a:ext cx="10623906" cy="5590565"/>
          </a:xfrm>
        </p:spPr>
        <p:txBody>
          <a:bodyPr/>
          <a:lstStyle/>
          <a:p>
            <a:r>
              <a:rPr lang="en-US" dirty="0"/>
              <a:t>Many HC-05 modules come with an onboard LED</a:t>
            </a:r>
            <a:r>
              <a:rPr lang="en-US" dirty="0" smtClean="0"/>
              <a:t>.</a:t>
            </a:r>
          </a:p>
          <a:p>
            <a:r>
              <a:rPr lang="en-US" dirty="0" smtClean="0"/>
              <a:t>LED blinks </a:t>
            </a:r>
            <a:r>
              <a:rPr lang="en-US" dirty="0"/>
              <a:t>at various rates to indicate the status</a:t>
            </a:r>
            <a:r>
              <a:rPr lang="en-US" dirty="0" smtClean="0"/>
              <a:t>:</a:t>
            </a:r>
          </a:p>
          <a:p>
            <a:pPr>
              <a:buFont typeface="Wingdings" panose="05000000000000000000" pitchFamily="2" charset="2"/>
              <a:buChar char="v"/>
            </a:pPr>
            <a:r>
              <a:rPr lang="en-US" dirty="0"/>
              <a:t>When </a:t>
            </a:r>
            <a:r>
              <a:rPr lang="en-US" b="1" dirty="0">
                <a:solidFill>
                  <a:srgbClr val="C00000"/>
                </a:solidFill>
              </a:rPr>
              <a:t>powered up</a:t>
            </a:r>
            <a:r>
              <a:rPr lang="en-US" dirty="0"/>
              <a:t>, the module enters Bluetooth </a:t>
            </a:r>
            <a:r>
              <a:rPr lang="en-US" b="1" dirty="0">
                <a:solidFill>
                  <a:srgbClr val="002060"/>
                </a:solidFill>
              </a:rPr>
              <a:t>pairing mode</a:t>
            </a:r>
            <a:r>
              <a:rPr lang="en-US" dirty="0"/>
              <a:t>, with the LED flashing rapidly at about 2 Hz.</a:t>
            </a:r>
          </a:p>
          <a:p>
            <a:pPr>
              <a:buFont typeface="Wingdings" panose="05000000000000000000" pitchFamily="2" charset="2"/>
              <a:buChar char="v"/>
            </a:pPr>
            <a:r>
              <a:rPr lang="en-US" dirty="0"/>
              <a:t>When the </a:t>
            </a:r>
            <a:r>
              <a:rPr lang="en-US" b="1" dirty="0">
                <a:solidFill>
                  <a:srgbClr val="C00000"/>
                </a:solidFill>
              </a:rPr>
              <a:t>module is paired </a:t>
            </a:r>
            <a:r>
              <a:rPr lang="en-US" dirty="0"/>
              <a:t>with a device, the </a:t>
            </a:r>
            <a:r>
              <a:rPr lang="en-US" dirty="0">
                <a:solidFill>
                  <a:srgbClr val="002060"/>
                </a:solidFill>
              </a:rPr>
              <a:t>LED flash pattern </a:t>
            </a:r>
            <a:r>
              <a:rPr lang="en-US" dirty="0"/>
              <a:t>changes to two quick flashes, followed by a pause, and then repeats.</a:t>
            </a:r>
          </a:p>
          <a:p>
            <a:pPr>
              <a:buFont typeface="Wingdings" panose="05000000000000000000" pitchFamily="2" charset="2"/>
              <a:buChar char="v"/>
            </a:pPr>
            <a:r>
              <a:rPr lang="en-US" dirty="0"/>
              <a:t>When the module is put </a:t>
            </a:r>
            <a:r>
              <a:rPr lang="en-US" b="1" dirty="0">
                <a:solidFill>
                  <a:srgbClr val="C00000"/>
                </a:solidFill>
              </a:rPr>
              <a:t>into AT mode</a:t>
            </a:r>
            <a:r>
              <a:rPr lang="en-US" dirty="0"/>
              <a:t>, the </a:t>
            </a:r>
            <a:r>
              <a:rPr lang="en-US" dirty="0">
                <a:solidFill>
                  <a:srgbClr val="002060"/>
                </a:solidFill>
              </a:rPr>
              <a:t>LED blinks at a slow and steady rate</a:t>
            </a:r>
            <a:r>
              <a:rPr lang="en-US" dirty="0" smtClean="0">
                <a:solidFill>
                  <a:srgbClr val="002060"/>
                </a:solidFill>
              </a:rPr>
              <a:t>.</a:t>
            </a:r>
          </a:p>
          <a:p>
            <a:pPr lvl="1"/>
            <a:r>
              <a:rPr lang="en-US" dirty="0" smtClean="0"/>
              <a:t>Default Baud </a:t>
            </a:r>
            <a:r>
              <a:rPr lang="en-US" dirty="0"/>
              <a:t>rate for AT mode is 38400 bps, but it can be changed if necessary.</a:t>
            </a:r>
            <a:endParaRPr lang="en-IN" dirty="0" smtClean="0">
              <a:solidFill>
                <a:srgbClr val="002060"/>
              </a:solidFill>
            </a:endParaRPr>
          </a:p>
          <a:p>
            <a:endParaRPr lang="en-US" dirty="0"/>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r="27478"/>
          <a:stretch/>
        </p:blipFill>
        <p:spPr>
          <a:xfrm>
            <a:off x="9995353" y="1426021"/>
            <a:ext cx="2196647" cy="2981325"/>
          </a:xfrm>
          <a:prstGeom prst="rect">
            <a:avLst/>
          </a:prstGeom>
        </p:spPr>
      </p:pic>
    </p:spTree>
    <p:extLst>
      <p:ext uri="{BB962C8B-B14F-4D97-AF65-F5344CB8AC3E}">
        <p14:creationId xmlns:p14="http://schemas.microsoft.com/office/powerpoint/2010/main" val="98484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 Mode</a:t>
            </a:r>
            <a:endParaRPr lang="en-IN" dirty="0"/>
          </a:p>
        </p:txBody>
      </p:sp>
      <p:sp>
        <p:nvSpPr>
          <p:cNvPr id="3" name="Content Placeholder 2"/>
          <p:cNvSpPr>
            <a:spLocks noGrp="1"/>
          </p:cNvSpPr>
          <p:nvPr>
            <p:ph idx="1"/>
          </p:nvPr>
        </p:nvSpPr>
        <p:spPr>
          <a:xfrm>
            <a:off x="131180" y="876144"/>
            <a:ext cx="10028820" cy="3287053"/>
          </a:xfrm>
        </p:spPr>
        <p:txBody>
          <a:bodyPr/>
          <a:lstStyle/>
          <a:p>
            <a:r>
              <a:rPr lang="en-US" dirty="0"/>
              <a:t>AT Mode is the configuration </a:t>
            </a:r>
            <a:r>
              <a:rPr lang="en-US" dirty="0" smtClean="0"/>
              <a:t>mode.</a:t>
            </a:r>
          </a:p>
          <a:p>
            <a:r>
              <a:rPr lang="en-US" dirty="0" smtClean="0"/>
              <a:t>With sending </a:t>
            </a:r>
            <a:r>
              <a:rPr lang="en-US" dirty="0">
                <a:solidFill>
                  <a:srgbClr val="C00000"/>
                </a:solidFill>
              </a:rPr>
              <a:t>Hayes AT-style </a:t>
            </a:r>
            <a:r>
              <a:rPr lang="en-US" dirty="0"/>
              <a:t>commands to the HC-05 module w</a:t>
            </a:r>
            <a:r>
              <a:rPr lang="en-US" dirty="0" smtClean="0"/>
              <a:t>e can change </a:t>
            </a:r>
            <a:r>
              <a:rPr lang="en-US" dirty="0"/>
              <a:t>its settings like name, baud rate, password, etc</a:t>
            </a:r>
            <a:r>
              <a:rPr lang="en-US" dirty="0" smtClean="0"/>
              <a:t>.</a:t>
            </a:r>
          </a:p>
          <a:p>
            <a:r>
              <a:rPr lang="en-US" dirty="0">
                <a:solidFill>
                  <a:srgbClr val="C00000"/>
                </a:solidFill>
              </a:rPr>
              <a:t>Normally, the HC-05 module is in </a:t>
            </a:r>
            <a:r>
              <a:rPr lang="en-US" dirty="0" smtClean="0">
                <a:solidFill>
                  <a:srgbClr val="C00000"/>
                </a:solidFill>
              </a:rPr>
              <a:t>data </a:t>
            </a:r>
            <a:r>
              <a:rPr lang="en-US" dirty="0">
                <a:solidFill>
                  <a:srgbClr val="C00000"/>
                </a:solidFill>
              </a:rPr>
              <a:t>mode</a:t>
            </a:r>
            <a:r>
              <a:rPr lang="en-US" dirty="0" smtClean="0">
                <a:solidFill>
                  <a:srgbClr val="C00000"/>
                </a:solidFill>
              </a:rPr>
              <a:t>.</a:t>
            </a:r>
          </a:p>
          <a:p>
            <a:r>
              <a:rPr lang="en-US" dirty="0"/>
              <a:t>To put it into AT mode, </a:t>
            </a:r>
            <a:r>
              <a:rPr lang="en-US" dirty="0" smtClean="0"/>
              <a:t>we </a:t>
            </a:r>
            <a:r>
              <a:rPr lang="en-US" dirty="0"/>
              <a:t>need to press-and-hold the onboard button while powering up the module. </a:t>
            </a:r>
            <a:endParaRPr lang="en-US" dirty="0" smtClean="0"/>
          </a:p>
          <a:p>
            <a:r>
              <a:rPr lang="en-US" dirty="0" smtClean="0"/>
              <a:t>The </a:t>
            </a:r>
            <a:r>
              <a:rPr lang="en-US" dirty="0"/>
              <a:t>LED will then start blinking at a slow and steady rate, indicating that the module is in AT mode</a:t>
            </a:r>
            <a:r>
              <a:rPr lang="en-US" dirty="0" smtClean="0"/>
              <a:t>.</a:t>
            </a:r>
          </a:p>
          <a:p>
            <a:endParaRPr lang="en-IN" dirty="0">
              <a:solidFill>
                <a:srgbClr val="002060"/>
              </a:solidFill>
            </a:endParaRP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9810297" y="1202972"/>
            <a:ext cx="2381703" cy="2468454"/>
          </a:xfrm>
          <a:prstGeom prst="rect">
            <a:avLst/>
          </a:prstGeom>
        </p:spPr>
      </p:pic>
      <p:sp>
        <p:nvSpPr>
          <p:cNvPr id="5" name="Rectangle 4"/>
          <p:cNvSpPr/>
          <p:nvPr/>
        </p:nvSpPr>
        <p:spPr>
          <a:xfrm>
            <a:off x="131180" y="4163197"/>
            <a:ext cx="11480799" cy="1217769"/>
          </a:xfrm>
          <a:prstGeom prst="rect">
            <a:avLst/>
          </a:prstGeom>
        </p:spPr>
        <p:txBody>
          <a:bodyPr wrap="square">
            <a:spAutoFit/>
          </a:bodyPr>
          <a:lstStyle/>
          <a:p>
            <a:pPr marL="265113" indent="-265113" algn="just">
              <a:lnSpc>
                <a:spcPct val="90000"/>
              </a:lnSpc>
              <a:spcBef>
                <a:spcPts val="1000"/>
              </a:spcBef>
              <a:buClr>
                <a:schemeClr val="accent6"/>
              </a:buClr>
              <a:buFont typeface="Wingdings" panose="05000000000000000000" pitchFamily="2" charset="2"/>
              <a:buChar char="§"/>
            </a:pPr>
            <a:r>
              <a:rPr lang="en-US" sz="2400" dirty="0" smtClean="0"/>
              <a:t>Once in AT mode, </a:t>
            </a:r>
            <a:r>
              <a:rPr lang="en-US" sz="2400" dirty="0" smtClean="0">
                <a:solidFill>
                  <a:srgbClr val="C00000"/>
                </a:solidFill>
              </a:rPr>
              <a:t>we can send AT commands </a:t>
            </a:r>
            <a:r>
              <a:rPr lang="en-US" sz="2400" dirty="0" smtClean="0"/>
              <a:t>to the module over the </a:t>
            </a:r>
            <a:r>
              <a:rPr lang="en-US" sz="2400" dirty="0" smtClean="0">
                <a:solidFill>
                  <a:srgbClr val="C00000"/>
                </a:solidFill>
              </a:rPr>
              <a:t>UART</a:t>
            </a:r>
            <a:r>
              <a:rPr lang="en-US" sz="2400" dirty="0" smtClean="0"/>
              <a:t> port.</a:t>
            </a:r>
          </a:p>
          <a:p>
            <a:pPr marL="265113" indent="-265113" algn="just">
              <a:lnSpc>
                <a:spcPct val="90000"/>
              </a:lnSpc>
              <a:spcBef>
                <a:spcPts val="1000"/>
              </a:spcBef>
              <a:buClr>
                <a:schemeClr val="accent6"/>
              </a:buClr>
              <a:buFont typeface="Wingdings" panose="05000000000000000000" pitchFamily="2" charset="2"/>
              <a:buChar char="§"/>
            </a:pPr>
            <a:r>
              <a:rPr lang="en-US" sz="2400" dirty="0" smtClean="0">
                <a:solidFill>
                  <a:srgbClr val="C00000"/>
                </a:solidFill>
              </a:rPr>
              <a:t>The module will respond </a:t>
            </a:r>
            <a:r>
              <a:rPr lang="en-US" sz="2400" dirty="0" smtClean="0"/>
              <a:t>to the commands, either by </a:t>
            </a:r>
            <a:r>
              <a:rPr lang="en-US" sz="2400" dirty="0" smtClean="0">
                <a:solidFill>
                  <a:srgbClr val="002060"/>
                </a:solidFill>
              </a:rPr>
              <a:t>acknowledging the command, providing the requested data, or signaling an error.</a:t>
            </a:r>
            <a:endParaRPr lang="en-US" sz="2400" dirty="0" smtClean="0"/>
          </a:p>
        </p:txBody>
      </p:sp>
    </p:spTree>
    <p:extLst>
      <p:ext uri="{BB962C8B-B14F-4D97-AF65-F5344CB8AC3E}">
        <p14:creationId xmlns:p14="http://schemas.microsoft.com/office/powerpoint/2010/main" val="55141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AT-Mode</a:t>
            </a:r>
            <a:endParaRPr lang="en-IN" dirty="0"/>
          </a:p>
        </p:txBody>
      </p:sp>
      <p:sp>
        <p:nvSpPr>
          <p:cNvPr id="3" name="Content Placeholder 2"/>
          <p:cNvSpPr>
            <a:spLocks noGrp="1"/>
          </p:cNvSpPr>
          <p:nvPr>
            <p:ph idx="1"/>
          </p:nvPr>
        </p:nvSpPr>
        <p:spPr/>
        <p:txBody>
          <a:bodyPr/>
          <a:lstStyle/>
          <a:p>
            <a:r>
              <a:rPr lang="en-US" dirty="0"/>
              <a:t>AT commands are essentially modem instructions. </a:t>
            </a:r>
            <a:endParaRPr lang="en-US" dirty="0" smtClean="0"/>
          </a:p>
          <a:p>
            <a:r>
              <a:rPr lang="en-US" dirty="0" smtClean="0"/>
              <a:t>Originally </a:t>
            </a:r>
            <a:r>
              <a:rPr lang="en-US" dirty="0"/>
              <a:t>developed by the modem maker </a:t>
            </a:r>
            <a:r>
              <a:rPr lang="en-US" dirty="0">
                <a:solidFill>
                  <a:schemeClr val="tx2"/>
                </a:solidFill>
              </a:rPr>
              <a:t>Hayes</a:t>
            </a:r>
            <a:r>
              <a:rPr lang="en-US" dirty="0"/>
              <a:t> as means to operate their dial-up landline </a:t>
            </a:r>
            <a:r>
              <a:rPr lang="en-US" dirty="0" smtClean="0"/>
              <a:t>products.</a:t>
            </a:r>
          </a:p>
          <a:p>
            <a:r>
              <a:rPr lang="en-US" dirty="0" smtClean="0"/>
              <a:t> </a:t>
            </a:r>
            <a:r>
              <a:rPr lang="en-US" dirty="0"/>
              <a:t>AT commands — the 'AT' stands for 'come to </a:t>
            </a:r>
            <a:r>
              <a:rPr lang="en-US" dirty="0" err="1"/>
              <a:t>ATtention</a:t>
            </a:r>
            <a:r>
              <a:rPr lang="en-US" dirty="0"/>
              <a:t>' — are now used by all modems, of all types</a:t>
            </a:r>
            <a:r>
              <a:rPr lang="en-US" dirty="0" smtClean="0"/>
              <a:t>.</a:t>
            </a:r>
          </a:p>
          <a:p>
            <a:r>
              <a:rPr lang="en-US" dirty="0" smtClean="0"/>
              <a:t>The </a:t>
            </a:r>
            <a:r>
              <a:rPr lang="en-US" dirty="0"/>
              <a:t>commands usually start with “AT+” followed by the specific </a:t>
            </a:r>
            <a:r>
              <a:rPr lang="en-US" dirty="0" smtClean="0"/>
              <a:t>command</a:t>
            </a:r>
            <a:r>
              <a:rPr lang="en-US" dirty="0"/>
              <a:t>.</a:t>
            </a:r>
            <a:endParaRPr lang="en-US" dirty="0" smtClean="0"/>
          </a:p>
          <a:p>
            <a:r>
              <a:rPr lang="en-US" dirty="0" smtClean="0"/>
              <a:t>“</a:t>
            </a:r>
            <a:r>
              <a:rPr lang="en-US" dirty="0"/>
              <a:t>AT+NAME?” queries the name of the </a:t>
            </a:r>
            <a:r>
              <a:rPr lang="en-US" dirty="0" smtClean="0"/>
              <a:t>module.</a:t>
            </a:r>
          </a:p>
          <a:p>
            <a:r>
              <a:rPr lang="en-US" dirty="0" smtClean="0"/>
              <a:t>“</a:t>
            </a:r>
            <a:r>
              <a:rPr lang="en-US" dirty="0"/>
              <a:t>AT+NAME=MyHC05” changes the name to “MyHC05”</a:t>
            </a:r>
          </a:p>
          <a:p>
            <a:pPr marL="0" indent="0">
              <a:buNone/>
            </a:pPr>
            <a:endParaRPr lang="en-IN" dirty="0"/>
          </a:p>
        </p:txBody>
      </p:sp>
    </p:spTree>
    <p:extLst>
      <p:ext uri="{BB962C8B-B14F-4D97-AF65-F5344CB8AC3E}">
        <p14:creationId xmlns:p14="http://schemas.microsoft.com/office/powerpoint/2010/main" val="193005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HC-05</a:t>
            </a:r>
            <a:endParaRPr lang="en-IN" dirty="0"/>
          </a:p>
        </p:txBody>
      </p:sp>
      <p:sp>
        <p:nvSpPr>
          <p:cNvPr id="3" name="Content Placeholder 2"/>
          <p:cNvSpPr>
            <a:spLocks noGrp="1"/>
          </p:cNvSpPr>
          <p:nvPr>
            <p:ph idx="1"/>
          </p:nvPr>
        </p:nvSpPr>
        <p:spPr/>
        <p:txBody>
          <a:bodyPr/>
          <a:lstStyle/>
          <a:p>
            <a:r>
              <a:rPr lang="en-US" dirty="0"/>
              <a:t>AT : </a:t>
            </a:r>
            <a:r>
              <a:rPr lang="en-US" dirty="0" smtClean="0"/>
              <a:t>Check </a:t>
            </a:r>
            <a:r>
              <a:rPr lang="en-US" dirty="0"/>
              <a:t>the connection.</a:t>
            </a:r>
          </a:p>
          <a:p>
            <a:r>
              <a:rPr lang="en-US" dirty="0"/>
              <a:t>AT+NAME : See default </a:t>
            </a:r>
            <a:r>
              <a:rPr lang="en-US" dirty="0" smtClean="0"/>
              <a:t>name or Set Name</a:t>
            </a:r>
            <a:endParaRPr lang="en-US" dirty="0"/>
          </a:p>
          <a:p>
            <a:r>
              <a:rPr lang="en-US" dirty="0"/>
              <a:t>AT+ADDR : see default address</a:t>
            </a:r>
          </a:p>
          <a:p>
            <a:r>
              <a:rPr lang="en-US" dirty="0"/>
              <a:t>AT+VERSION : See version</a:t>
            </a:r>
          </a:p>
          <a:p>
            <a:r>
              <a:rPr lang="en-US" dirty="0"/>
              <a:t>AT+UART : See </a:t>
            </a:r>
            <a:r>
              <a:rPr lang="en-US" dirty="0" err="1" smtClean="0"/>
              <a:t>baudrate</a:t>
            </a:r>
            <a:r>
              <a:rPr lang="en-US" dirty="0" smtClean="0"/>
              <a:t> or Set Baud rate</a:t>
            </a:r>
            <a:endParaRPr lang="en-US" dirty="0"/>
          </a:p>
          <a:p>
            <a:r>
              <a:rPr lang="en-US" dirty="0"/>
              <a:t>AT+ROLE: See role of </a:t>
            </a:r>
            <a:r>
              <a:rPr lang="en-US" dirty="0" err="1"/>
              <a:t>bt</a:t>
            </a:r>
            <a:r>
              <a:rPr lang="en-US" dirty="0"/>
              <a:t> module(1=master/0=slave)</a:t>
            </a:r>
          </a:p>
          <a:p>
            <a:r>
              <a:rPr lang="en-US" dirty="0"/>
              <a:t>AT+RESET : Reset and exit AT mode</a:t>
            </a:r>
          </a:p>
          <a:p>
            <a:r>
              <a:rPr lang="en-US" dirty="0"/>
              <a:t>AT+ORGL : Restore factory settings</a:t>
            </a:r>
          </a:p>
          <a:p>
            <a:r>
              <a:rPr lang="en-US" dirty="0"/>
              <a:t>AT+PSWD: see default password</a:t>
            </a:r>
            <a:endParaRPr lang="en-IN" dirty="0"/>
          </a:p>
        </p:txBody>
      </p:sp>
    </p:spTree>
    <p:extLst>
      <p:ext uri="{BB962C8B-B14F-4D97-AF65-F5344CB8AC3E}">
        <p14:creationId xmlns:p14="http://schemas.microsoft.com/office/powerpoint/2010/main" val="370190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HC-06</a:t>
            </a:r>
            <a:endParaRPr lang="en-IN" dirty="0"/>
          </a:p>
        </p:txBody>
      </p:sp>
      <p:sp>
        <p:nvSpPr>
          <p:cNvPr id="3" name="Content Placeholder 2"/>
          <p:cNvSpPr>
            <a:spLocks noGrp="1"/>
          </p:cNvSpPr>
          <p:nvPr>
            <p:ph idx="1"/>
          </p:nvPr>
        </p:nvSpPr>
        <p:spPr>
          <a:xfrm>
            <a:off x="131180" y="876144"/>
            <a:ext cx="11929641" cy="5683276"/>
          </a:xfrm>
        </p:spPr>
        <p:txBody>
          <a:bodyPr numCol="1"/>
          <a:lstStyle/>
          <a:p>
            <a:pPr algn="l"/>
            <a:r>
              <a:rPr lang="en-US" dirty="0"/>
              <a:t>AT+NAME: Change name. No space between name and command</a:t>
            </a:r>
            <a:r>
              <a:rPr lang="en-US" dirty="0" smtClean="0"/>
              <a:t>.</a:t>
            </a:r>
            <a:endParaRPr lang="en-US" dirty="0" smtClean="0">
              <a:solidFill>
                <a:srgbClr val="C00000"/>
              </a:solidFill>
            </a:endParaRPr>
          </a:p>
          <a:p>
            <a:pPr algn="l"/>
            <a:r>
              <a:rPr lang="en-US" dirty="0" smtClean="0">
                <a:solidFill>
                  <a:srgbClr val="C00000"/>
                </a:solidFill>
              </a:rPr>
              <a:t>AT+NAMEPROTOTYPE</a:t>
            </a:r>
            <a:r>
              <a:rPr lang="en-US" dirty="0" smtClean="0"/>
              <a:t> </a:t>
            </a:r>
            <a:r>
              <a:rPr lang="en-US" dirty="0"/>
              <a:t>will set the name to </a:t>
            </a:r>
            <a:r>
              <a:rPr lang="en-US" dirty="0">
                <a:solidFill>
                  <a:srgbClr val="C00000"/>
                </a:solidFill>
              </a:rPr>
              <a:t>PROTOTYPE</a:t>
            </a:r>
            <a:r>
              <a:rPr lang="en-US" dirty="0"/>
              <a:t>. </a:t>
            </a:r>
            <a:endParaRPr lang="en-US" dirty="0" smtClean="0"/>
          </a:p>
          <a:p>
            <a:pPr algn="l"/>
            <a:r>
              <a:rPr lang="en-US" dirty="0"/>
              <a:t>AT+BAUD: change baud rate, x is baud rate code, no space between command and code</a:t>
            </a:r>
            <a:r>
              <a:rPr lang="en-US" dirty="0" smtClean="0"/>
              <a:t>.</a:t>
            </a:r>
          </a:p>
          <a:p>
            <a:pPr algn="l"/>
            <a:r>
              <a:rPr lang="en-US" dirty="0" smtClean="0"/>
              <a:t>To </a:t>
            </a:r>
            <a:r>
              <a:rPr lang="en-US" dirty="0"/>
              <a:t>change baud rate, type </a:t>
            </a:r>
            <a:r>
              <a:rPr lang="en-US" dirty="0">
                <a:solidFill>
                  <a:srgbClr val="C00000"/>
                </a:solidFill>
              </a:rPr>
              <a:t>AT+BAUDX</a:t>
            </a:r>
            <a:r>
              <a:rPr lang="en-US" dirty="0"/>
              <a:t>, where </a:t>
            </a:r>
            <a:r>
              <a:rPr lang="en-US" dirty="0">
                <a:solidFill>
                  <a:srgbClr val="1D9A78"/>
                </a:solidFill>
              </a:rPr>
              <a:t>X=1 to 9</a:t>
            </a:r>
            <a:r>
              <a:rPr lang="en-US" dirty="0"/>
              <a:t>.</a:t>
            </a:r>
          </a:p>
          <a:p>
            <a:pPr algn="l"/>
            <a:r>
              <a:rPr lang="en-US" dirty="0"/>
              <a:t>1 set to 1200bps</a:t>
            </a:r>
            <a:br>
              <a:rPr lang="en-US" dirty="0"/>
            </a:br>
            <a:r>
              <a:rPr lang="en-US" dirty="0"/>
              <a:t>2 set to 2400bps</a:t>
            </a:r>
            <a:br>
              <a:rPr lang="en-US" dirty="0"/>
            </a:br>
            <a:r>
              <a:rPr lang="en-US" dirty="0"/>
              <a:t>3 set to 4800bps</a:t>
            </a:r>
            <a:br>
              <a:rPr lang="en-US" dirty="0"/>
            </a:br>
            <a:r>
              <a:rPr lang="en-US" dirty="0"/>
              <a:t>4 set to 9600bps (Default)</a:t>
            </a:r>
            <a:br>
              <a:rPr lang="en-US" dirty="0"/>
            </a:br>
            <a:r>
              <a:rPr lang="en-US" dirty="0"/>
              <a:t>5 set to 19200bps</a:t>
            </a:r>
            <a:br>
              <a:rPr lang="en-US" dirty="0"/>
            </a:br>
            <a:r>
              <a:rPr lang="en-US" dirty="0"/>
              <a:t>6 set to 38400bps</a:t>
            </a:r>
            <a:br>
              <a:rPr lang="en-US" dirty="0"/>
            </a:br>
            <a:r>
              <a:rPr lang="en-US" dirty="0"/>
              <a:t>7 set to 57600bps</a:t>
            </a:r>
            <a:br>
              <a:rPr lang="en-US" dirty="0"/>
            </a:br>
            <a:r>
              <a:rPr lang="en-US" dirty="0"/>
              <a:t>8 set to 115200bps</a:t>
            </a:r>
            <a:br>
              <a:rPr lang="en-US" dirty="0"/>
            </a:br>
            <a:r>
              <a:rPr lang="en-US" dirty="0"/>
              <a:t>so sending AT+BAUD4 will set the baud rate to 9600</a:t>
            </a:r>
            <a:r>
              <a:rPr lang="en-US" dirty="0" smtClean="0"/>
              <a:t>.</a:t>
            </a:r>
          </a:p>
          <a:p>
            <a:pPr marL="0" indent="0">
              <a:buNone/>
            </a:pPr>
            <a:endParaRPr lang="en-IN" dirty="0"/>
          </a:p>
        </p:txBody>
      </p:sp>
    </p:spTree>
    <p:extLst>
      <p:ext uri="{BB962C8B-B14F-4D97-AF65-F5344CB8AC3E}">
        <p14:creationId xmlns:p14="http://schemas.microsoft.com/office/powerpoint/2010/main" val="984447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a:t>
            </a:r>
            <a:endParaRPr lang="en-IN" dirty="0"/>
          </a:p>
        </p:txBody>
      </p:sp>
      <p:sp>
        <p:nvSpPr>
          <p:cNvPr id="3" name="Content Placeholder 2"/>
          <p:cNvSpPr>
            <a:spLocks noGrp="1"/>
          </p:cNvSpPr>
          <p:nvPr>
            <p:ph idx="1"/>
          </p:nvPr>
        </p:nvSpPr>
        <p:spPr/>
        <p:txBody>
          <a:bodyPr/>
          <a:lstStyle/>
          <a:p>
            <a:r>
              <a:rPr lang="en-US" dirty="0" smtClean="0"/>
              <a:t>In Data </a:t>
            </a:r>
            <a:r>
              <a:rPr lang="en-US" dirty="0"/>
              <a:t>Mode, the HC-05 module acts as a transparent data gateway. </a:t>
            </a:r>
            <a:endParaRPr lang="en-US" dirty="0" smtClean="0"/>
          </a:p>
          <a:p>
            <a:r>
              <a:rPr lang="en-US" dirty="0" smtClean="0"/>
              <a:t>When </a:t>
            </a:r>
            <a:r>
              <a:rPr lang="en-US" dirty="0"/>
              <a:t>the HC-05 receives data, it removes the Bluetooth headers and trailers and sends it to the UART port. </a:t>
            </a:r>
            <a:endParaRPr lang="en-US" dirty="0" smtClean="0"/>
          </a:p>
          <a:p>
            <a:r>
              <a:rPr lang="en-US" dirty="0" smtClean="0"/>
              <a:t>When </a:t>
            </a:r>
            <a:r>
              <a:rPr lang="en-US" dirty="0"/>
              <a:t>data is written to the UART port, the HC-05 constructs a Bluetooth packet and sends it over the Bluetooth wireless connection.</a:t>
            </a:r>
            <a:endParaRPr lang="en-IN"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5107244" y="2782275"/>
            <a:ext cx="4115003" cy="3580425"/>
          </a:xfrm>
          <a:prstGeom prst="rect">
            <a:avLst/>
          </a:prstGeom>
        </p:spPr>
      </p:pic>
    </p:spTree>
    <p:extLst>
      <p:ext uri="{BB962C8B-B14F-4D97-AF65-F5344CB8AC3E}">
        <p14:creationId xmlns:p14="http://schemas.microsoft.com/office/powerpoint/2010/main" val="102506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pc="-1" dirty="0" smtClean="0">
                <a:solidFill>
                  <a:srgbClr val="373737"/>
                </a:solidFill>
                <a:latin typeface="Roboto Condensed"/>
              </a:rPr>
              <a:t>Serial Communication with Bluetooth Module</a:t>
            </a:r>
            <a:endParaRPr lang="en-IN" sz="3400" b="0" strike="noStrike" spc="-1" dirty="0">
              <a:latin typeface="Arial"/>
            </a:endParaRPr>
          </a:p>
        </p:txBody>
      </p:sp>
      <p:sp>
        <p:nvSpPr>
          <p:cNvPr id="538" name="CustomShape 2"/>
          <p:cNvSpPr/>
          <p:nvPr/>
        </p:nvSpPr>
        <p:spPr>
          <a:xfrm>
            <a:off x="131040" y="863280"/>
            <a:ext cx="11928960"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4960" indent="-264240" algn="just">
              <a:lnSpc>
                <a:spcPct val="90000"/>
              </a:lnSpc>
              <a:spcBef>
                <a:spcPts val="1001"/>
              </a:spcBef>
              <a:buClr>
                <a:srgbClr val="B84742"/>
              </a:buClr>
              <a:buFont typeface="Wingdings 3" charset="2"/>
              <a:buChar char=""/>
            </a:pPr>
            <a:r>
              <a:rPr lang="en-IN" sz="2400" b="0" strike="noStrike" spc="-1" dirty="0">
                <a:solidFill>
                  <a:srgbClr val="212121"/>
                </a:solidFill>
                <a:latin typeface="Roboto Condensed"/>
              </a:rPr>
              <a:t>The code in Arduino for </a:t>
            </a:r>
            <a:r>
              <a:rPr lang="en-IN" sz="2400" b="0" strike="noStrike" spc="-1" dirty="0" smtClean="0">
                <a:solidFill>
                  <a:srgbClr val="212121"/>
                </a:solidFill>
                <a:latin typeface="Roboto Condensed"/>
              </a:rPr>
              <a:t>Serial communication for Bluetooth Module </a:t>
            </a:r>
            <a:r>
              <a:rPr lang="en-IN" sz="2400" b="0" strike="noStrike" spc="-1" dirty="0">
                <a:solidFill>
                  <a:srgbClr val="212121"/>
                </a:solidFill>
                <a:latin typeface="Roboto Condensed"/>
              </a:rPr>
              <a:t>can be written as following:</a:t>
            </a:r>
            <a:endParaRPr lang="en-IN" sz="2400" b="0" strike="noStrike" spc="-1" dirty="0">
              <a:latin typeface="Arial"/>
            </a:endParaRPr>
          </a:p>
        </p:txBody>
      </p:sp>
      <p:sp>
        <p:nvSpPr>
          <p:cNvPr id="539" name="CustomShape 3"/>
          <p:cNvSpPr/>
          <p:nvPr/>
        </p:nvSpPr>
        <p:spPr>
          <a:xfrm>
            <a:off x="631079" y="1650600"/>
            <a:ext cx="11428921" cy="495504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include </a:t>
            </a:r>
            <a:r>
              <a:rPr lang="en-IN" sz="2000" b="1" dirty="0">
                <a:solidFill>
                  <a:srgbClr val="000080"/>
                </a:solidFill>
                <a:latin typeface="Courier New" panose="02070309020205020404" pitchFamily="49" charset="0"/>
              </a:rPr>
              <a:t>&lt;</a:t>
            </a:r>
            <a:r>
              <a:rPr lang="en-IN" sz="2000" dirty="0" err="1">
                <a:solidFill>
                  <a:srgbClr val="000000"/>
                </a:solidFill>
                <a:latin typeface="Courier New" panose="02070309020205020404" pitchFamily="49" charset="0"/>
              </a:rPr>
              <a:t>SoftwareSerial.h</a:t>
            </a:r>
            <a:r>
              <a:rPr lang="en-IN" sz="2000" b="1" dirty="0">
                <a:solidFill>
                  <a:srgbClr val="000080"/>
                </a:solidFill>
                <a:latin typeface="Courier New" panose="02070309020205020404" pitchFamily="49" charset="0"/>
              </a:rPr>
              <a:t>&gt;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a:t>
            </a:r>
            <a:r>
              <a:rPr lang="en-IN" sz="2000" dirty="0">
                <a:solidFill>
                  <a:srgbClr val="008000"/>
                </a:solidFill>
                <a:latin typeface="Courier New" panose="02070309020205020404" pitchFamily="49" charset="0"/>
              </a:rPr>
              <a:t>Create software serial object to communicate with HC-05 </a:t>
            </a:r>
            <a:endParaRPr lang="en-IN" sz="2000" dirty="0" smtClean="0">
              <a:solidFill>
                <a:srgbClr val="008000"/>
              </a:solidFill>
              <a:latin typeface="Courier New" panose="02070309020205020404" pitchFamily="49" charset="0"/>
            </a:endParaRPr>
          </a:p>
          <a:p>
            <a:endParaRPr lang="en-IN" sz="2000" dirty="0" smtClean="0">
              <a:solidFill>
                <a:srgbClr val="000000"/>
              </a:solidFill>
              <a:latin typeface="Courier New" panose="02070309020205020404" pitchFamily="49" charset="0"/>
            </a:endParaRPr>
          </a:p>
          <a:p>
            <a:r>
              <a:rPr lang="en-IN" sz="2000" dirty="0" err="1" smtClean="0">
                <a:solidFill>
                  <a:srgbClr val="000000"/>
                </a:solidFill>
                <a:latin typeface="Courier New" panose="02070309020205020404" pitchFamily="49" charset="0"/>
              </a:rPr>
              <a:t>SoftwareSerial</a:t>
            </a:r>
            <a:r>
              <a:rPr lang="en-IN" sz="2000" dirty="0" smtClean="0">
                <a:solidFill>
                  <a:srgbClr val="000000"/>
                </a:solidFill>
                <a:latin typeface="Courier New" panose="02070309020205020404" pitchFamily="49" charset="0"/>
              </a:rPr>
              <a:t> </a:t>
            </a:r>
            <a:r>
              <a:rPr lang="en-IN" sz="2000" dirty="0" err="1">
                <a:solidFill>
                  <a:srgbClr val="000000"/>
                </a:solidFill>
                <a:latin typeface="Courier New" panose="02070309020205020404" pitchFamily="49" charset="0"/>
              </a:rPr>
              <a:t>mySerial</a:t>
            </a:r>
            <a:r>
              <a:rPr lang="en-IN" sz="2000" b="1" dirty="0">
                <a:solidFill>
                  <a:srgbClr val="000080"/>
                </a:solidFill>
                <a:latin typeface="Courier New" panose="02070309020205020404" pitchFamily="49" charset="0"/>
              </a:rPr>
              <a:t>(</a:t>
            </a:r>
            <a:r>
              <a:rPr lang="en-IN" sz="2000" dirty="0">
                <a:solidFill>
                  <a:srgbClr val="FF8000"/>
                </a:solidFill>
                <a:latin typeface="Courier New" panose="02070309020205020404" pitchFamily="49" charset="0"/>
              </a:rPr>
              <a:t>3</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FF8000"/>
                </a:solidFill>
                <a:latin typeface="Courier New" panose="02070309020205020404" pitchFamily="49" charset="0"/>
              </a:rPr>
              <a:t>2</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a:t>
            </a:r>
            <a:r>
              <a:rPr lang="en-IN" sz="2000" dirty="0">
                <a:solidFill>
                  <a:srgbClr val="008000"/>
                </a:solidFill>
                <a:latin typeface="Courier New" panose="02070309020205020404" pitchFamily="49" charset="0"/>
              </a:rPr>
              <a:t>HC-05 </a:t>
            </a:r>
            <a:r>
              <a:rPr lang="en-IN" sz="2000" dirty="0" err="1">
                <a:solidFill>
                  <a:srgbClr val="008000"/>
                </a:solidFill>
                <a:latin typeface="Courier New" panose="02070309020205020404" pitchFamily="49" charset="0"/>
              </a:rPr>
              <a:t>Tx</a:t>
            </a:r>
            <a:r>
              <a:rPr lang="en-IN" sz="2000" dirty="0">
                <a:solidFill>
                  <a:srgbClr val="008000"/>
                </a:solidFill>
                <a:latin typeface="Courier New" panose="02070309020205020404" pitchFamily="49" charset="0"/>
              </a:rPr>
              <a:t> &amp; Rx is connected to Arduino #3 &amp; #2 </a:t>
            </a:r>
            <a:endParaRPr lang="en-IN" sz="2000" dirty="0" smtClean="0">
              <a:solidFill>
                <a:srgbClr val="008000"/>
              </a:solidFill>
              <a:latin typeface="Courier New" panose="02070309020205020404" pitchFamily="49" charset="0"/>
            </a:endParaRPr>
          </a:p>
          <a:p>
            <a:endParaRPr lang="en-IN" sz="2000" dirty="0">
              <a:solidFill>
                <a:srgbClr val="008000"/>
              </a:solidFill>
              <a:latin typeface="Courier New" panose="02070309020205020404" pitchFamily="49" charset="0"/>
            </a:endParaRPr>
          </a:p>
          <a:p>
            <a:r>
              <a:rPr lang="en-IN" sz="2000" dirty="0" smtClean="0">
                <a:solidFill>
                  <a:srgbClr val="8000FF"/>
                </a:solidFill>
                <a:latin typeface="Courier New" panose="02070309020205020404" pitchFamily="49" charset="0"/>
              </a:rPr>
              <a:t>void</a:t>
            </a:r>
            <a:r>
              <a:rPr lang="en-IN" sz="2000" dirty="0" smtClean="0">
                <a:solidFill>
                  <a:srgbClr val="000000"/>
                </a:solidFill>
                <a:latin typeface="Courier New" panose="02070309020205020404" pitchFamily="49" charset="0"/>
              </a:rPr>
              <a:t> </a:t>
            </a:r>
            <a:r>
              <a:rPr lang="en-IN" sz="2000" b="1" dirty="0">
                <a:solidFill>
                  <a:srgbClr val="0000FF"/>
                </a:solidFill>
                <a:latin typeface="Courier New" panose="02070309020205020404" pitchFamily="49" charset="0"/>
              </a:rPr>
              <a:t>setup</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a:t>
            </a:r>
            <a:r>
              <a:rPr lang="en-IN" sz="2000" dirty="0">
                <a:solidFill>
                  <a:srgbClr val="008000"/>
                </a:solidFill>
                <a:latin typeface="Courier New" panose="02070309020205020404" pitchFamily="49" charset="0"/>
              </a:rPr>
              <a:t>Begin serial communication with Arduino and Arduino IDE </a:t>
            </a:r>
            <a:r>
              <a:rPr lang="en-IN" sz="2000" dirty="0" smtClean="0">
                <a:solidFill>
                  <a:srgbClr val="008000"/>
                </a:solidFill>
                <a:latin typeface="Courier New" panose="02070309020205020404" pitchFamily="49" charset="0"/>
              </a:rPr>
              <a:t>Serial Monitor</a:t>
            </a:r>
          </a:p>
          <a:p>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Serial.begin</a:t>
            </a:r>
            <a:r>
              <a:rPr lang="en-IN" sz="2000" b="1" dirty="0" smtClean="0">
                <a:solidFill>
                  <a:srgbClr val="000080"/>
                </a:solidFill>
                <a:latin typeface="Courier New" panose="02070309020205020404" pitchFamily="49" charset="0"/>
              </a:rPr>
              <a:t>(</a:t>
            </a:r>
            <a:r>
              <a:rPr lang="en-IN" sz="2000" dirty="0" smtClean="0">
                <a:solidFill>
                  <a:srgbClr val="FF8000"/>
                </a:solidFill>
                <a:latin typeface="Courier New" panose="02070309020205020404" pitchFamily="49" charset="0"/>
              </a:rPr>
              <a:t>9600</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endParaRPr lang="en-IN" sz="2000" dirty="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a:t>
            </a:r>
            <a:r>
              <a:rPr lang="en-IN" sz="2000" dirty="0">
                <a:solidFill>
                  <a:srgbClr val="008000"/>
                </a:solidFill>
                <a:latin typeface="Courier New" panose="02070309020205020404" pitchFamily="49" charset="0"/>
              </a:rPr>
              <a:t>Begin serial communication with Arduino and </a:t>
            </a:r>
            <a:r>
              <a:rPr lang="en-IN" sz="2000" dirty="0" smtClean="0">
                <a:solidFill>
                  <a:srgbClr val="008000"/>
                </a:solidFill>
                <a:latin typeface="Courier New" panose="02070309020205020404" pitchFamily="49" charset="0"/>
              </a:rPr>
              <a:t>HC-05</a:t>
            </a:r>
          </a:p>
          <a:p>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mySerial.begin</a:t>
            </a:r>
            <a:r>
              <a:rPr lang="en-IN" sz="2000" b="1" dirty="0" smtClean="0">
                <a:solidFill>
                  <a:srgbClr val="000080"/>
                </a:solidFill>
                <a:latin typeface="Courier New" panose="02070309020205020404" pitchFamily="49" charset="0"/>
              </a:rPr>
              <a:t>(</a:t>
            </a:r>
            <a:r>
              <a:rPr lang="en-IN" sz="2000" dirty="0" smtClean="0">
                <a:solidFill>
                  <a:srgbClr val="FF8000"/>
                </a:solidFill>
                <a:latin typeface="Courier New" panose="02070309020205020404" pitchFamily="49" charset="0"/>
              </a:rPr>
              <a:t>9600</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err="1" smtClean="0">
                <a:solidFill>
                  <a:srgbClr val="000000"/>
                </a:solidFill>
                <a:latin typeface="Courier New" panose="02070309020205020404" pitchFamily="49" charset="0"/>
              </a:rPr>
              <a:t>Serial.println</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Initializing</a:t>
            </a:r>
            <a:r>
              <a:rPr lang="en-IN" sz="2000" dirty="0" smtClean="0">
                <a:solidFill>
                  <a:srgbClr val="000000"/>
                </a:solidFill>
                <a:latin typeface="Courier New" panose="02070309020205020404" pitchFamily="49" charset="0"/>
              </a:rPr>
              <a:t>...</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a:t>
            </a:r>
          </a:p>
          <a:p>
            <a:r>
              <a:rPr lang="en-IN" sz="2000" dirty="0" err="1" smtClean="0">
                <a:solidFill>
                  <a:srgbClr val="000000"/>
                </a:solidFill>
                <a:latin typeface="Courier New" panose="02070309020205020404" pitchFamily="49" charset="0"/>
              </a:rPr>
              <a:t>Serial.println</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The device </a:t>
            </a:r>
            <a:r>
              <a:rPr lang="en-IN" sz="2000" dirty="0" err="1" smtClean="0">
                <a:solidFill>
                  <a:srgbClr val="000000"/>
                </a:solidFill>
                <a:latin typeface="Courier New" panose="02070309020205020404" pitchFamily="49" charset="0"/>
              </a:rPr>
              <a:t>started</a:t>
            </a:r>
            <a:r>
              <a:rPr lang="en-IN" sz="2000" b="1" dirty="0" err="1" smtClean="0">
                <a:solidFill>
                  <a:srgbClr val="000080"/>
                </a:solidFill>
                <a:latin typeface="Courier New" panose="02070309020205020404" pitchFamily="49" charset="0"/>
              </a:rPr>
              <a:t>,</a:t>
            </a:r>
            <a:r>
              <a:rPr lang="en-IN" sz="2000" dirty="0" err="1" smtClean="0">
                <a:solidFill>
                  <a:srgbClr val="000000"/>
                </a:solidFill>
                <a:latin typeface="Courier New" panose="02070309020205020404" pitchFamily="49" charset="0"/>
              </a:rPr>
              <a:t>now</a:t>
            </a:r>
            <a:r>
              <a:rPr lang="en-IN" sz="2000" dirty="0" smtClean="0">
                <a:solidFill>
                  <a:srgbClr val="000000"/>
                </a:solidFill>
                <a:latin typeface="Courier New" panose="02070309020205020404" pitchFamily="49" charset="0"/>
              </a:rPr>
              <a:t> </a:t>
            </a:r>
            <a:r>
              <a:rPr lang="en-IN" sz="2000" dirty="0">
                <a:solidFill>
                  <a:srgbClr val="000000"/>
                </a:solidFill>
                <a:latin typeface="Courier New" panose="02070309020205020404" pitchFamily="49" charset="0"/>
              </a:rPr>
              <a:t>you can pair it </a:t>
            </a:r>
            <a:r>
              <a:rPr lang="en-IN" sz="2000" dirty="0" smtClean="0">
                <a:solidFill>
                  <a:srgbClr val="000000"/>
                </a:solidFill>
                <a:latin typeface="Courier New" panose="02070309020205020404" pitchFamily="49" charset="0"/>
              </a:rPr>
              <a:t>with </a:t>
            </a:r>
            <a:r>
              <a:rPr lang="en-IN" sz="2000" dirty="0" err="1" smtClean="0">
                <a:solidFill>
                  <a:srgbClr val="000000"/>
                </a:solidFill>
                <a:latin typeface="Courier New" panose="02070309020205020404" pitchFamily="49" charset="0"/>
              </a:rPr>
              <a:t>bluetooth</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 </a:t>
            </a:r>
          </a:p>
          <a:p>
            <a:r>
              <a:rPr lang="en-IN" sz="2000" dirty="0" smtClean="0">
                <a:solidFill>
                  <a:srgbClr val="000000"/>
                </a:solidFill>
                <a:latin typeface="Courier New" panose="02070309020205020404" pitchFamily="49" charset="0"/>
              </a:rPr>
              <a:t>} </a:t>
            </a:r>
          </a:p>
        </p:txBody>
      </p:sp>
      <p:sp>
        <p:nvSpPr>
          <p:cNvPr id="540" name="CustomShape 4"/>
          <p:cNvSpPr/>
          <p:nvPr/>
        </p:nvSpPr>
        <p:spPr>
          <a:xfrm>
            <a:off x="130500" y="1649880"/>
            <a:ext cx="501120" cy="495576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7</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8</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9</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10</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14</a:t>
            </a:r>
          </a:p>
          <a:p>
            <a:pPr algn="r">
              <a:lnSpc>
                <a:spcPct val="100000"/>
              </a:lnSpc>
            </a:pPr>
            <a:r>
              <a:rPr lang="en-IN" sz="2000" b="1" spc="-1" dirty="0" smtClean="0">
                <a:solidFill>
                  <a:srgbClr val="585858"/>
                </a:solidFill>
                <a:latin typeface="Consolas"/>
                <a:ea typeface="DejaVu Sans"/>
              </a:rPr>
              <a:t>15</a:t>
            </a:r>
            <a:endParaRPr lang="en-IN" sz="2000" b="0" strike="noStrike" spc="-1" dirty="0">
              <a:latin typeface="Arial"/>
            </a:endParaRPr>
          </a:p>
        </p:txBody>
      </p:sp>
      <p:sp>
        <p:nvSpPr>
          <p:cNvPr id="541" name="CustomShape 5"/>
          <p:cNvSpPr/>
          <p:nvPr/>
        </p:nvSpPr>
        <p:spPr>
          <a:xfrm>
            <a:off x="131040" y="1321560"/>
            <a:ext cx="178452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bluetooth</a:t>
            </a:r>
            <a:r>
              <a:rPr lang="en-IN" sz="1600" b="0" strike="noStrike" spc="-1" dirty="0" err="1" smtClean="0">
                <a:solidFill>
                  <a:srgbClr val="FFFFFF"/>
                </a:solidFill>
                <a:latin typeface="Roboto Condensed"/>
                <a:ea typeface="DejaVu Sans"/>
              </a:rPr>
              <a:t>.ino</a:t>
            </a:r>
            <a:endParaRPr lang="en-IN" sz="1600" b="0" strike="noStrike" spc="-1" dirty="0">
              <a:latin typeface="Arial"/>
            </a:endParaRPr>
          </a:p>
        </p:txBody>
      </p:sp>
    </p:spTree>
    <p:extLst>
      <p:ext uri="{BB962C8B-B14F-4D97-AF65-F5344CB8AC3E}">
        <p14:creationId xmlns:p14="http://schemas.microsoft.com/office/powerpoint/2010/main" val="2846401636"/>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animEffect transition="in" filter="fade">
                                      <p:cBhvr additive="repl">
                                        <p:cTn id="7" dur="500"/>
                                        <p:tgtEl>
                                          <p:spTgt spid="5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39"/>
                                        </p:tgtEl>
                                        <p:attrNameLst>
                                          <p:attrName>style.visibility</p:attrName>
                                        </p:attrNameLst>
                                      </p:cBhvr>
                                      <p:to>
                                        <p:strVal val="visible"/>
                                      </p:to>
                                    </p:set>
                                    <p:animEffect transition="in" filter="fade">
                                      <p:cBhvr additive="repl">
                                        <p:cTn id="12" dur="500"/>
                                        <p:tgtEl>
                                          <p:spTgt spid="539"/>
                                        </p:tgtEl>
                                      </p:cBhvr>
                                    </p:animEffect>
                                  </p:childTnLst>
                                </p:cTn>
                              </p:par>
                              <p:par>
                                <p:cTn id="13" presetID="10" presetClass="entr" fill="hold" nodeType="withEffect">
                                  <p:stCondLst>
                                    <p:cond delay="0"/>
                                  </p:stCondLst>
                                  <p:childTnLst>
                                    <p:set>
                                      <p:cBhvr>
                                        <p:cTn id="14" dur="1" fill="hold">
                                          <p:stCondLst>
                                            <p:cond delay="0"/>
                                          </p:stCondLst>
                                        </p:cTn>
                                        <p:tgtEl>
                                          <p:spTgt spid="541"/>
                                        </p:tgtEl>
                                        <p:attrNameLst>
                                          <p:attrName>style.visibility</p:attrName>
                                        </p:attrNameLst>
                                      </p:cBhvr>
                                      <p:to>
                                        <p:strVal val="visible"/>
                                      </p:to>
                                    </p:set>
                                    <p:animEffect transition="in" filter="fade">
                                      <p:cBhvr additive="repl">
                                        <p:cTn id="15" dur="500"/>
                                        <p:tgtEl>
                                          <p:spTgt spid="541"/>
                                        </p:tgtEl>
                                      </p:cBhvr>
                                    </p:animEffect>
                                  </p:childTnLst>
                                </p:cTn>
                              </p:par>
                              <p:par>
                                <p:cTn id="16" presetID="10" presetClass="entr" fill="hold" nodeType="withEffect">
                                  <p:stCondLst>
                                    <p:cond delay="0"/>
                                  </p:stCondLst>
                                  <p:childTnLst>
                                    <p:set>
                                      <p:cBhvr>
                                        <p:cTn id="17" dur="1" fill="hold">
                                          <p:stCondLst>
                                            <p:cond delay="0"/>
                                          </p:stCondLst>
                                        </p:cTn>
                                        <p:tgtEl>
                                          <p:spTgt spid="540"/>
                                        </p:tgtEl>
                                        <p:attrNameLst>
                                          <p:attrName>style.visibility</p:attrName>
                                        </p:attrNameLst>
                                      </p:cBhvr>
                                      <p:to>
                                        <p:strVal val="visible"/>
                                      </p:to>
                                    </p:set>
                                    <p:animEffect transition="in" filter="fade">
                                      <p:cBhvr additive="repl">
                                        <p:cTn id="18" dur="500"/>
                                        <p:tgtEl>
                                          <p:spTgt spid="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pc="-1" dirty="0">
                <a:solidFill>
                  <a:srgbClr val="373737"/>
                </a:solidFill>
              </a:rPr>
              <a:t>Serial Communication with Bluetooth Module</a:t>
            </a:r>
            <a:endParaRPr lang="en-IN" sz="3400" spc="-1" dirty="0">
              <a:latin typeface="Arial"/>
            </a:endParaRPr>
          </a:p>
        </p:txBody>
      </p:sp>
      <p:sp>
        <p:nvSpPr>
          <p:cNvPr id="539" name="CustomShape 3"/>
          <p:cNvSpPr/>
          <p:nvPr/>
        </p:nvSpPr>
        <p:spPr>
          <a:xfrm>
            <a:off x="645592" y="1185423"/>
            <a:ext cx="11428921" cy="4692863"/>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IN" sz="2000" dirty="0" smtClean="0">
                <a:solidFill>
                  <a:srgbClr val="8000FF"/>
                </a:solidFill>
                <a:latin typeface="Courier New" panose="02070309020205020404" pitchFamily="49" charset="0"/>
              </a:rPr>
              <a:t>void</a:t>
            </a:r>
            <a:r>
              <a:rPr lang="en-IN" sz="2000" dirty="0" smtClean="0">
                <a:solidFill>
                  <a:srgbClr val="000000"/>
                </a:solidFill>
                <a:latin typeface="Courier New" panose="02070309020205020404" pitchFamily="49" charset="0"/>
              </a:rPr>
              <a:t> </a:t>
            </a:r>
            <a:r>
              <a:rPr lang="en-IN" sz="2000" b="1" dirty="0">
                <a:solidFill>
                  <a:srgbClr val="0000FF"/>
                </a:solidFill>
                <a:latin typeface="Courier New" panose="02070309020205020404" pitchFamily="49" charset="0"/>
              </a:rPr>
              <a:t>loop</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pPr lvl="2"/>
            <a:endParaRPr lang="en-IN" sz="2000" dirty="0" smtClean="0">
              <a:solidFill>
                <a:srgbClr val="8000FF"/>
              </a:solidFill>
              <a:latin typeface="Courier New" panose="02070309020205020404" pitchFamily="49" charset="0"/>
            </a:endParaRPr>
          </a:p>
          <a:p>
            <a:pPr lvl="2"/>
            <a:r>
              <a:rPr lang="en-IN" sz="2000" dirty="0" smtClean="0">
                <a:solidFill>
                  <a:srgbClr val="8000FF"/>
                </a:solidFill>
                <a:latin typeface="Courier New" panose="02070309020205020404" pitchFamily="49" charset="0"/>
              </a:rPr>
              <a:t>if</a:t>
            </a:r>
            <a:r>
              <a:rPr lang="en-IN" sz="2000" b="1" dirty="0" smtClean="0">
                <a:solidFill>
                  <a:srgbClr val="000080"/>
                </a:solidFill>
                <a:latin typeface="Courier New" panose="02070309020205020404" pitchFamily="49" charset="0"/>
              </a:rPr>
              <a:t>(</a:t>
            </a:r>
            <a:r>
              <a:rPr lang="en-IN" sz="2000" dirty="0" err="1" smtClean="0">
                <a:solidFill>
                  <a:srgbClr val="000000"/>
                </a:solidFill>
                <a:latin typeface="Courier New" panose="02070309020205020404" pitchFamily="49" charset="0"/>
              </a:rPr>
              <a:t>Serial.available</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pPr lvl="2"/>
            <a:r>
              <a:rPr lang="en-IN" sz="2000" dirty="0" smtClean="0">
                <a:solidFill>
                  <a:srgbClr val="808080"/>
                </a:solidFill>
                <a:latin typeface="Courier New" panose="02070309020205020404" pitchFamily="49" charset="0"/>
              </a:rPr>
              <a:t>	{</a:t>
            </a:r>
            <a:r>
              <a:rPr lang="en-IN" sz="2000" dirty="0" smtClean="0">
                <a:solidFill>
                  <a:srgbClr val="000000"/>
                </a:solidFill>
                <a:latin typeface="Courier New" panose="02070309020205020404" pitchFamily="49" charset="0"/>
              </a:rPr>
              <a:t> </a:t>
            </a:r>
          </a:p>
          <a:p>
            <a:pPr lvl="2"/>
            <a:r>
              <a:rPr lang="en-IN" sz="2000" dirty="0">
                <a:solidFill>
                  <a:srgbClr val="000000"/>
                </a:solidFill>
                <a:latin typeface="Courier New" panose="02070309020205020404" pitchFamily="49" charset="0"/>
              </a:rPr>
              <a:t>	</a:t>
            </a:r>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mySerial.write</a:t>
            </a:r>
            <a:r>
              <a:rPr lang="en-IN" sz="2000" b="1" dirty="0" smtClean="0">
                <a:solidFill>
                  <a:srgbClr val="000080"/>
                </a:solidFill>
                <a:latin typeface="Courier New" panose="02070309020205020404" pitchFamily="49" charset="0"/>
              </a:rPr>
              <a:t>(</a:t>
            </a:r>
            <a:r>
              <a:rPr lang="en-IN" sz="2000" dirty="0" err="1" smtClean="0">
                <a:solidFill>
                  <a:srgbClr val="000000"/>
                </a:solidFill>
                <a:latin typeface="Courier New" panose="02070309020205020404" pitchFamily="49" charset="0"/>
              </a:rPr>
              <a:t>Serial.read</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a:t>
            </a:r>
          </a:p>
          <a:p>
            <a:pPr lvl="2"/>
            <a:r>
              <a:rPr lang="en-IN" sz="2000" dirty="0" smtClean="0">
                <a:solidFill>
                  <a:srgbClr val="008000"/>
                </a:solidFill>
                <a:latin typeface="Courier New" panose="02070309020205020404" pitchFamily="49" charset="0"/>
              </a:rPr>
              <a:t>		//</a:t>
            </a:r>
            <a:r>
              <a:rPr lang="en-IN" sz="2000" dirty="0">
                <a:solidFill>
                  <a:srgbClr val="008000"/>
                </a:solidFill>
                <a:latin typeface="Courier New" panose="02070309020205020404" pitchFamily="49" charset="0"/>
              </a:rPr>
              <a:t>Forward what Serial received to Software Serial Port </a:t>
            </a:r>
            <a:r>
              <a:rPr lang="en-IN" sz="2000" dirty="0" smtClean="0">
                <a:solidFill>
                  <a:srgbClr val="008000"/>
                </a:solidFill>
                <a:latin typeface="Courier New" panose="02070309020205020404" pitchFamily="49" charset="0"/>
              </a:rPr>
              <a:t>	</a:t>
            </a:r>
            <a:r>
              <a:rPr lang="en-IN" sz="2000" dirty="0" smtClean="0">
                <a:solidFill>
                  <a:srgbClr val="808080"/>
                </a:solidFill>
                <a:latin typeface="Courier New" panose="02070309020205020404" pitchFamily="49" charset="0"/>
              </a:rPr>
              <a:t>}</a:t>
            </a:r>
            <a:endParaRPr lang="en-IN" sz="2000" dirty="0" smtClean="0">
              <a:solidFill>
                <a:srgbClr val="000000"/>
              </a:solidFill>
              <a:latin typeface="Courier New" panose="02070309020205020404" pitchFamily="49" charset="0"/>
            </a:endParaRPr>
          </a:p>
          <a:p>
            <a:pPr lvl="2"/>
            <a:endParaRPr lang="en-IN" sz="2000" dirty="0" smtClean="0">
              <a:solidFill>
                <a:srgbClr val="8000FF"/>
              </a:solidFill>
              <a:latin typeface="Courier New" panose="02070309020205020404" pitchFamily="49" charset="0"/>
            </a:endParaRPr>
          </a:p>
          <a:p>
            <a:pPr lvl="2"/>
            <a:r>
              <a:rPr lang="en-IN" sz="2000" dirty="0" smtClean="0">
                <a:solidFill>
                  <a:srgbClr val="8000FF"/>
                </a:solidFill>
                <a:latin typeface="Courier New" panose="02070309020205020404" pitchFamily="49" charset="0"/>
              </a:rPr>
              <a:t>if</a:t>
            </a:r>
            <a:r>
              <a:rPr lang="en-IN" sz="2000" b="1" dirty="0" smtClean="0">
                <a:solidFill>
                  <a:srgbClr val="000080"/>
                </a:solidFill>
                <a:latin typeface="Courier New" panose="02070309020205020404" pitchFamily="49" charset="0"/>
              </a:rPr>
              <a:t>(</a:t>
            </a:r>
            <a:r>
              <a:rPr lang="en-IN" sz="2000" dirty="0" err="1" smtClean="0">
                <a:solidFill>
                  <a:srgbClr val="000000"/>
                </a:solidFill>
                <a:latin typeface="Courier New" panose="02070309020205020404" pitchFamily="49" charset="0"/>
              </a:rPr>
              <a:t>mySerial.available</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pPr lvl="2"/>
            <a:r>
              <a:rPr lang="en-IN" sz="2000" dirty="0" smtClean="0">
                <a:solidFill>
                  <a:srgbClr val="808080"/>
                </a:solidFill>
                <a:latin typeface="Courier New" panose="02070309020205020404" pitchFamily="49" charset="0"/>
              </a:rPr>
              <a:t>	{</a:t>
            </a:r>
            <a:r>
              <a:rPr lang="en-IN" sz="2000" dirty="0" smtClean="0">
                <a:solidFill>
                  <a:srgbClr val="000000"/>
                </a:solidFill>
                <a:latin typeface="Courier New" panose="02070309020205020404" pitchFamily="49" charset="0"/>
              </a:rPr>
              <a:t> </a:t>
            </a:r>
          </a:p>
          <a:p>
            <a:pPr lvl="2"/>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Serial.write</a:t>
            </a:r>
            <a:r>
              <a:rPr lang="en-IN" sz="2000" b="1" dirty="0" smtClean="0">
                <a:solidFill>
                  <a:srgbClr val="000080"/>
                </a:solidFill>
                <a:latin typeface="Courier New" panose="02070309020205020404" pitchFamily="49" charset="0"/>
              </a:rPr>
              <a:t>(</a:t>
            </a:r>
            <a:r>
              <a:rPr lang="en-IN" sz="2000" dirty="0" err="1" smtClean="0">
                <a:solidFill>
                  <a:srgbClr val="000000"/>
                </a:solidFill>
                <a:latin typeface="Courier New" panose="02070309020205020404" pitchFamily="49" charset="0"/>
              </a:rPr>
              <a:t>mySerial.read</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a:t>
            </a:r>
          </a:p>
          <a:p>
            <a:pPr lvl="2"/>
            <a:r>
              <a:rPr lang="en-IN" sz="2000" dirty="0" smtClean="0">
                <a:solidFill>
                  <a:srgbClr val="008000"/>
                </a:solidFill>
                <a:latin typeface="Courier New" panose="02070309020205020404" pitchFamily="49" charset="0"/>
              </a:rPr>
              <a:t>		//</a:t>
            </a:r>
            <a:r>
              <a:rPr lang="en-IN" sz="2000" dirty="0">
                <a:solidFill>
                  <a:srgbClr val="008000"/>
                </a:solidFill>
                <a:latin typeface="Courier New" panose="02070309020205020404" pitchFamily="49" charset="0"/>
              </a:rPr>
              <a:t>Forward what Software Serial received to Serial Port </a:t>
            </a:r>
            <a:r>
              <a:rPr lang="en-IN" sz="2000" dirty="0" smtClean="0">
                <a:solidFill>
                  <a:srgbClr val="008000"/>
                </a:solidFill>
                <a:latin typeface="Courier New" panose="02070309020205020404" pitchFamily="49" charset="0"/>
              </a:rPr>
              <a:t>	</a:t>
            </a:r>
            <a:r>
              <a:rPr lang="en-IN" sz="2000" dirty="0" smtClean="0">
                <a:solidFill>
                  <a:srgbClr val="808080"/>
                </a:solidFill>
                <a:latin typeface="Courier New" panose="02070309020205020404" pitchFamily="49" charset="0"/>
              </a:rPr>
              <a:t>}</a:t>
            </a:r>
            <a:r>
              <a:rPr lang="en-IN" sz="2000" dirty="0" smtClean="0">
                <a:solidFill>
                  <a:srgbClr val="000000"/>
                </a:solidFill>
                <a:latin typeface="Courier New" panose="02070309020205020404" pitchFamily="49" charset="0"/>
              </a:rPr>
              <a:t> </a:t>
            </a:r>
          </a:p>
          <a:p>
            <a:pPr lvl="2"/>
            <a:r>
              <a:rPr lang="en-IN" sz="2000" b="1" dirty="0" smtClean="0">
                <a:solidFill>
                  <a:srgbClr val="0000FF"/>
                </a:solidFill>
                <a:latin typeface="Courier New" panose="02070309020205020404" pitchFamily="49" charset="0"/>
              </a:rPr>
              <a:t>delay</a:t>
            </a:r>
            <a:r>
              <a:rPr lang="en-IN" sz="2000" b="1" dirty="0" smtClean="0">
                <a:solidFill>
                  <a:srgbClr val="000080"/>
                </a:solidFill>
                <a:latin typeface="Courier New" panose="02070309020205020404" pitchFamily="49" charset="0"/>
              </a:rPr>
              <a:t>(</a:t>
            </a:r>
            <a:r>
              <a:rPr lang="en-IN" sz="2000" dirty="0" smtClean="0">
                <a:solidFill>
                  <a:srgbClr val="FF8000"/>
                </a:solidFill>
                <a:latin typeface="Courier New" panose="02070309020205020404" pitchFamily="49" charset="0"/>
              </a:rPr>
              <a:t>20</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808080"/>
                </a:solidFill>
                <a:latin typeface="Courier New" panose="02070309020205020404" pitchFamily="49" charset="0"/>
              </a:rPr>
              <a:t>}</a:t>
            </a:r>
            <a:endParaRPr lang="en-IN" sz="2000" dirty="0">
              <a:effectLst/>
            </a:endParaRPr>
          </a:p>
        </p:txBody>
      </p:sp>
      <p:sp>
        <p:nvSpPr>
          <p:cNvPr id="540" name="CustomShape 4"/>
          <p:cNvSpPr/>
          <p:nvPr/>
        </p:nvSpPr>
        <p:spPr>
          <a:xfrm>
            <a:off x="159529" y="1185423"/>
            <a:ext cx="501120" cy="4692863"/>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US" sz="2000" b="1" spc="-1" dirty="0" smtClean="0">
                <a:solidFill>
                  <a:srgbClr val="585858"/>
                </a:solidFill>
                <a:latin typeface="Consolas"/>
                <a:ea typeface="DejaVu Sans"/>
              </a:rPr>
              <a:t>16</a:t>
            </a:r>
          </a:p>
          <a:p>
            <a:pPr algn="r">
              <a:lnSpc>
                <a:spcPct val="100000"/>
              </a:lnSpc>
            </a:pPr>
            <a:r>
              <a:rPr lang="en-US" sz="2000" b="1" strike="noStrike" spc="-1" dirty="0" smtClean="0">
                <a:solidFill>
                  <a:srgbClr val="585858"/>
                </a:solidFill>
                <a:latin typeface="Consolas"/>
                <a:ea typeface="DejaVu Sans"/>
              </a:rPr>
              <a:t>17</a:t>
            </a:r>
          </a:p>
          <a:p>
            <a:pPr algn="r">
              <a:lnSpc>
                <a:spcPct val="100000"/>
              </a:lnSpc>
            </a:pPr>
            <a:r>
              <a:rPr lang="en-US" sz="2000" b="1" spc="-1" dirty="0" smtClean="0">
                <a:solidFill>
                  <a:srgbClr val="585858"/>
                </a:solidFill>
                <a:latin typeface="Consolas"/>
                <a:ea typeface="DejaVu Sans"/>
              </a:rPr>
              <a:t>18</a:t>
            </a:r>
          </a:p>
          <a:p>
            <a:pPr algn="r">
              <a:lnSpc>
                <a:spcPct val="100000"/>
              </a:lnSpc>
            </a:pPr>
            <a:r>
              <a:rPr lang="en-US" sz="2000" b="1" strike="noStrike" spc="-1" dirty="0" smtClean="0">
                <a:solidFill>
                  <a:srgbClr val="585858"/>
                </a:solidFill>
                <a:latin typeface="Consolas"/>
                <a:ea typeface="DejaVu Sans"/>
              </a:rPr>
              <a:t>19</a:t>
            </a:r>
          </a:p>
          <a:p>
            <a:pPr algn="r">
              <a:lnSpc>
                <a:spcPct val="100000"/>
              </a:lnSpc>
            </a:pPr>
            <a:r>
              <a:rPr lang="en-US" sz="2000" b="1" spc="-1" dirty="0" smtClean="0">
                <a:solidFill>
                  <a:srgbClr val="585858"/>
                </a:solidFill>
                <a:latin typeface="Consolas"/>
                <a:ea typeface="DejaVu Sans"/>
              </a:rPr>
              <a:t>20</a:t>
            </a:r>
          </a:p>
          <a:p>
            <a:pPr algn="r">
              <a:lnSpc>
                <a:spcPct val="100000"/>
              </a:lnSpc>
            </a:pPr>
            <a:r>
              <a:rPr lang="en-US" sz="2000" b="1" strike="noStrike" spc="-1" dirty="0" smtClean="0">
                <a:solidFill>
                  <a:srgbClr val="585858"/>
                </a:solidFill>
                <a:latin typeface="Consolas"/>
                <a:ea typeface="DejaVu Sans"/>
              </a:rPr>
              <a:t>21</a:t>
            </a:r>
          </a:p>
          <a:p>
            <a:pPr algn="r">
              <a:lnSpc>
                <a:spcPct val="100000"/>
              </a:lnSpc>
            </a:pPr>
            <a:r>
              <a:rPr lang="en-US" sz="2000" b="1" spc="-1" dirty="0" smtClean="0">
                <a:solidFill>
                  <a:srgbClr val="585858"/>
                </a:solidFill>
                <a:latin typeface="Consolas"/>
                <a:ea typeface="DejaVu Sans"/>
              </a:rPr>
              <a:t>22</a:t>
            </a:r>
          </a:p>
          <a:p>
            <a:pPr algn="r">
              <a:lnSpc>
                <a:spcPct val="100000"/>
              </a:lnSpc>
            </a:pPr>
            <a:r>
              <a:rPr lang="en-US" sz="2000" b="1" strike="noStrike" spc="-1" dirty="0" smtClean="0">
                <a:solidFill>
                  <a:srgbClr val="585858"/>
                </a:solidFill>
                <a:latin typeface="Consolas"/>
                <a:ea typeface="DejaVu Sans"/>
              </a:rPr>
              <a:t>23</a:t>
            </a:r>
          </a:p>
          <a:p>
            <a:pPr algn="r">
              <a:lnSpc>
                <a:spcPct val="100000"/>
              </a:lnSpc>
            </a:pPr>
            <a:r>
              <a:rPr lang="en-US" sz="2000" b="1" spc="-1" dirty="0" smtClean="0">
                <a:solidFill>
                  <a:srgbClr val="585858"/>
                </a:solidFill>
                <a:latin typeface="Consolas"/>
                <a:ea typeface="DejaVu Sans"/>
              </a:rPr>
              <a:t>24</a:t>
            </a:r>
          </a:p>
          <a:p>
            <a:pPr algn="r">
              <a:lnSpc>
                <a:spcPct val="100000"/>
              </a:lnSpc>
            </a:pPr>
            <a:r>
              <a:rPr lang="en-US" sz="2000" b="1" strike="noStrike" spc="-1" dirty="0" smtClean="0">
                <a:solidFill>
                  <a:srgbClr val="585858"/>
                </a:solidFill>
                <a:latin typeface="Consolas"/>
                <a:ea typeface="DejaVu Sans"/>
              </a:rPr>
              <a:t>25</a:t>
            </a:r>
          </a:p>
          <a:p>
            <a:pPr algn="r">
              <a:lnSpc>
                <a:spcPct val="100000"/>
              </a:lnSpc>
            </a:pPr>
            <a:r>
              <a:rPr lang="en-US" sz="2000" b="1" spc="-1" dirty="0" smtClean="0">
                <a:solidFill>
                  <a:srgbClr val="585858"/>
                </a:solidFill>
                <a:latin typeface="Consolas"/>
                <a:ea typeface="DejaVu Sans"/>
              </a:rPr>
              <a:t>26</a:t>
            </a:r>
          </a:p>
          <a:p>
            <a:pPr algn="r">
              <a:lnSpc>
                <a:spcPct val="100000"/>
              </a:lnSpc>
            </a:pPr>
            <a:r>
              <a:rPr lang="en-US" sz="2000" b="1" strike="noStrike" spc="-1" dirty="0" smtClean="0">
                <a:solidFill>
                  <a:srgbClr val="585858"/>
                </a:solidFill>
                <a:latin typeface="Consolas"/>
                <a:ea typeface="DejaVu Sans"/>
              </a:rPr>
              <a:t>27</a:t>
            </a:r>
          </a:p>
          <a:p>
            <a:pPr algn="r">
              <a:lnSpc>
                <a:spcPct val="100000"/>
              </a:lnSpc>
            </a:pPr>
            <a:r>
              <a:rPr lang="en-US" sz="2000" b="1" spc="-1" dirty="0" smtClean="0">
                <a:solidFill>
                  <a:srgbClr val="585858"/>
                </a:solidFill>
                <a:latin typeface="Consolas"/>
                <a:ea typeface="DejaVu Sans"/>
              </a:rPr>
              <a:t>28</a:t>
            </a:r>
          </a:p>
          <a:p>
            <a:pPr algn="r">
              <a:lnSpc>
                <a:spcPct val="100000"/>
              </a:lnSpc>
            </a:pPr>
            <a:r>
              <a:rPr lang="en-US" sz="2000" b="1" strike="noStrike" spc="-1" dirty="0" smtClean="0">
                <a:solidFill>
                  <a:srgbClr val="585858"/>
                </a:solidFill>
                <a:latin typeface="Consolas"/>
                <a:ea typeface="DejaVu Sans"/>
              </a:rPr>
              <a:t>29</a:t>
            </a:r>
          </a:p>
          <a:p>
            <a:pPr algn="r">
              <a:lnSpc>
                <a:spcPct val="100000"/>
              </a:lnSpc>
            </a:pPr>
            <a:r>
              <a:rPr lang="en-US" sz="2000" b="1" spc="-1" dirty="0" smtClean="0">
                <a:solidFill>
                  <a:srgbClr val="585858"/>
                </a:solidFill>
                <a:latin typeface="Consolas"/>
                <a:ea typeface="DejaVu Sans"/>
              </a:rPr>
              <a:t>30</a:t>
            </a:r>
            <a:endParaRPr lang="en-IN" sz="2000" b="0" strike="noStrike" spc="-1" dirty="0">
              <a:latin typeface="Arial"/>
            </a:endParaRPr>
          </a:p>
        </p:txBody>
      </p:sp>
      <p:sp>
        <p:nvSpPr>
          <p:cNvPr id="541" name="CustomShape 5"/>
          <p:cNvSpPr/>
          <p:nvPr/>
        </p:nvSpPr>
        <p:spPr>
          <a:xfrm>
            <a:off x="160069" y="857103"/>
            <a:ext cx="178452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a:solidFill>
                  <a:srgbClr val="FFFFFF"/>
                </a:solidFill>
                <a:latin typeface="Roboto Condensed"/>
                <a:ea typeface="DejaVu Sans"/>
              </a:rPr>
              <a:t>servo</a:t>
            </a:r>
            <a:r>
              <a:rPr lang="en-IN" sz="1600" b="0" strike="noStrike" spc="-1" dirty="0" err="1">
                <a:solidFill>
                  <a:srgbClr val="FFFFFF"/>
                </a:solidFill>
                <a:latin typeface="Roboto Condensed"/>
                <a:ea typeface="DejaVu Sans"/>
              </a:rPr>
              <a:t>.ino</a:t>
            </a:r>
            <a:endParaRPr lang="en-IN" sz="1600" b="0" strike="noStrike" spc="-1" dirty="0">
              <a:latin typeface="Arial"/>
            </a:endParaRPr>
          </a:p>
        </p:txBody>
      </p:sp>
    </p:spTree>
    <p:extLst>
      <p:ext uri="{BB962C8B-B14F-4D97-AF65-F5344CB8AC3E}">
        <p14:creationId xmlns:p14="http://schemas.microsoft.com/office/powerpoint/2010/main" val="3908181561"/>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animEffect transition="in" filter="fade">
                                      <p:cBhvr additive="repl">
                                        <p:cTn id="7" dur="500"/>
                                        <p:tgtEl>
                                          <p:spTgt spid="539"/>
                                        </p:tgtEl>
                                      </p:cBhvr>
                                    </p:animEffect>
                                  </p:childTnLst>
                                </p:cTn>
                              </p:par>
                              <p:par>
                                <p:cTn id="8" presetID="10" presetClass="entr" fill="hold" nodeType="withEffect">
                                  <p:stCondLst>
                                    <p:cond delay="0"/>
                                  </p:stCondLst>
                                  <p:childTnLst>
                                    <p:set>
                                      <p:cBhvr>
                                        <p:cTn id="9" dur="1" fill="hold">
                                          <p:stCondLst>
                                            <p:cond delay="0"/>
                                          </p:stCondLst>
                                        </p:cTn>
                                        <p:tgtEl>
                                          <p:spTgt spid="541"/>
                                        </p:tgtEl>
                                        <p:attrNameLst>
                                          <p:attrName>style.visibility</p:attrName>
                                        </p:attrNameLst>
                                      </p:cBhvr>
                                      <p:to>
                                        <p:strVal val="visible"/>
                                      </p:to>
                                    </p:set>
                                    <p:animEffect transition="in" filter="fade">
                                      <p:cBhvr additive="repl">
                                        <p:cTn id="10" dur="500"/>
                                        <p:tgtEl>
                                          <p:spTgt spid="541"/>
                                        </p:tgtEl>
                                      </p:cBhvr>
                                    </p:animEffect>
                                  </p:childTnLst>
                                </p:cTn>
                              </p:par>
                              <p:par>
                                <p:cTn id="11" presetID="10" presetClass="entr" fill="hold" nodeType="withEffect">
                                  <p:stCondLst>
                                    <p:cond delay="0"/>
                                  </p:stCondLst>
                                  <p:childTnLst>
                                    <p:set>
                                      <p:cBhvr>
                                        <p:cTn id="12" dur="1" fill="hold">
                                          <p:stCondLst>
                                            <p:cond delay="0"/>
                                          </p:stCondLst>
                                        </p:cTn>
                                        <p:tgtEl>
                                          <p:spTgt spid="540"/>
                                        </p:tgtEl>
                                        <p:attrNameLst>
                                          <p:attrName>style.visibility</p:attrName>
                                        </p:attrNameLst>
                                      </p:cBhvr>
                                      <p:to>
                                        <p:strVal val="visible"/>
                                      </p:to>
                                    </p:set>
                                    <p:animEffect transition="in" filter="fade">
                                      <p:cBhvr additive="repl">
                                        <p:cTn id="13" dur="500"/>
                                        <p:tgtEl>
                                          <p:spTgt spid="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Bluetooth-Controlled Relay Example</a:t>
            </a:r>
            <a:endParaRPr lang="en-IN" dirty="0"/>
          </a:p>
        </p:txBody>
      </p:sp>
      <p:sp>
        <p:nvSpPr>
          <p:cNvPr id="3" name="Content Placeholder 2"/>
          <p:cNvSpPr>
            <a:spLocks noGrp="1"/>
          </p:cNvSpPr>
          <p:nvPr>
            <p:ph idx="1"/>
          </p:nvPr>
        </p:nvSpPr>
        <p:spPr/>
        <p:txBody>
          <a:bodyPr/>
          <a:lstStyle/>
          <a:p>
            <a:r>
              <a:rPr lang="en-US" dirty="0"/>
              <a:t>C</a:t>
            </a:r>
            <a:r>
              <a:rPr lang="en-US" dirty="0" smtClean="0"/>
              <a:t>ontrol </a:t>
            </a:r>
            <a:r>
              <a:rPr lang="en-US" dirty="0"/>
              <a:t>relays wirelessly using </a:t>
            </a:r>
            <a:r>
              <a:rPr lang="en-US" dirty="0" smtClean="0"/>
              <a:t>Bluetooth </a:t>
            </a:r>
            <a:r>
              <a:rPr lang="en-US" dirty="0"/>
              <a:t>can be useful for home automation, smart lighting, security systems, and other similar applications.</a:t>
            </a:r>
            <a:endParaRPr lang="en-IN" dirty="0"/>
          </a:p>
        </p:txBody>
      </p:sp>
      <p:pic>
        <p:nvPicPr>
          <p:cNvPr id="5" name="Picture 4"/>
          <p:cNvPicPr>
            <a:picLocks noChangeAspect="1"/>
          </p:cNvPicPr>
          <p:nvPr/>
        </p:nvPicPr>
        <p:blipFill>
          <a:blip r:embed="rId2"/>
          <a:stretch>
            <a:fillRect/>
          </a:stretch>
        </p:blipFill>
        <p:spPr>
          <a:xfrm>
            <a:off x="1905000" y="1697840"/>
            <a:ext cx="8196493" cy="4768869"/>
          </a:xfrm>
          <a:prstGeom prst="rect">
            <a:avLst/>
          </a:prstGeom>
        </p:spPr>
      </p:pic>
    </p:spTree>
    <p:extLst>
      <p:ext uri="{BB962C8B-B14F-4D97-AF65-F5344CB8AC3E}">
        <p14:creationId xmlns:p14="http://schemas.microsoft.com/office/powerpoint/2010/main" val="7376557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pc="-1" dirty="0" smtClean="0">
                <a:solidFill>
                  <a:srgbClr val="373737"/>
                </a:solidFill>
                <a:latin typeface="Roboto Condensed"/>
              </a:rPr>
              <a:t>Serial Communication with Bluetooth Module</a:t>
            </a:r>
            <a:endParaRPr lang="en-IN" sz="3400" b="0" strike="noStrike" spc="-1" dirty="0">
              <a:latin typeface="Arial"/>
            </a:endParaRPr>
          </a:p>
        </p:txBody>
      </p:sp>
      <p:sp>
        <p:nvSpPr>
          <p:cNvPr id="538" name="CustomShape 2"/>
          <p:cNvSpPr/>
          <p:nvPr/>
        </p:nvSpPr>
        <p:spPr>
          <a:xfrm>
            <a:off x="131040" y="863280"/>
            <a:ext cx="11928960"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4960" indent="-264240" algn="just">
              <a:lnSpc>
                <a:spcPct val="90000"/>
              </a:lnSpc>
              <a:spcBef>
                <a:spcPts val="1001"/>
              </a:spcBef>
              <a:buClr>
                <a:srgbClr val="B84742"/>
              </a:buClr>
              <a:buFont typeface="Wingdings 3" charset="2"/>
              <a:buChar char=""/>
            </a:pPr>
            <a:r>
              <a:rPr lang="en-IN" sz="2400" b="0" strike="noStrike" spc="-1" dirty="0">
                <a:solidFill>
                  <a:srgbClr val="212121"/>
                </a:solidFill>
                <a:latin typeface="Roboto Condensed"/>
              </a:rPr>
              <a:t>The code in Arduino for </a:t>
            </a:r>
            <a:r>
              <a:rPr lang="en-IN" sz="2400" b="0" strike="noStrike" spc="-1" dirty="0" smtClean="0">
                <a:solidFill>
                  <a:srgbClr val="212121"/>
                </a:solidFill>
                <a:latin typeface="Roboto Condensed"/>
              </a:rPr>
              <a:t>Serial communication for Bluetooth Module </a:t>
            </a:r>
            <a:r>
              <a:rPr lang="en-IN" sz="2400" b="0" strike="noStrike" spc="-1" dirty="0">
                <a:solidFill>
                  <a:srgbClr val="212121"/>
                </a:solidFill>
                <a:latin typeface="Roboto Condensed"/>
              </a:rPr>
              <a:t>can be written as following:</a:t>
            </a:r>
            <a:endParaRPr lang="en-IN" sz="2400" b="0" strike="noStrike" spc="-1" dirty="0">
              <a:latin typeface="Arial"/>
            </a:endParaRPr>
          </a:p>
        </p:txBody>
      </p:sp>
      <p:sp>
        <p:nvSpPr>
          <p:cNvPr id="539" name="CustomShape 3"/>
          <p:cNvSpPr/>
          <p:nvPr/>
        </p:nvSpPr>
        <p:spPr>
          <a:xfrm>
            <a:off x="631079" y="1650600"/>
            <a:ext cx="11428921" cy="495504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lvl="0"/>
            <a:r>
              <a:rPr lang="en-US" altLang="en-US" sz="2000" dirty="0">
                <a:solidFill>
                  <a:srgbClr val="1E2D35"/>
                </a:solidFill>
                <a:latin typeface="Consolas" panose="020B0609020204030204" pitchFamily="49" charset="0"/>
              </a:rPr>
              <a:t>#include </a:t>
            </a:r>
            <a:r>
              <a:rPr lang="en-US" altLang="en-US" sz="2000" dirty="0">
                <a:solidFill>
                  <a:srgbClr val="D81B60"/>
                </a:solidFill>
                <a:latin typeface="Consolas" panose="020B0609020204030204" pitchFamily="49" charset="0"/>
              </a:rPr>
              <a:t>&lt;</a:t>
            </a:r>
            <a:r>
              <a:rPr lang="en-US" altLang="en-US" sz="2000" dirty="0" err="1">
                <a:solidFill>
                  <a:srgbClr val="D81B60"/>
                </a:solidFill>
                <a:latin typeface="Consolas" panose="020B0609020204030204" pitchFamily="49" charset="0"/>
              </a:rPr>
              <a:t>SoftwareSerial.h</a:t>
            </a:r>
            <a:r>
              <a:rPr lang="en-US" altLang="en-US" sz="2000" dirty="0">
                <a:solidFill>
                  <a:srgbClr val="D81B60"/>
                </a:solidFill>
                <a:latin typeface="Consolas" panose="020B0609020204030204" pitchFamily="49" charset="0"/>
              </a:rPr>
              <a:t>&gt;</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0"/>
            <a:endParaRPr lang="en-US" altLang="en-US" sz="2000" dirty="0" smtClean="0">
              <a:solidFill>
                <a:srgbClr val="0D904F"/>
              </a:solidFill>
              <a:latin typeface="Consolas" panose="020B0609020204030204" pitchFamily="49" charset="0"/>
            </a:endParaRPr>
          </a:p>
          <a:p>
            <a:pPr lvl="0"/>
            <a:r>
              <a:rPr lang="en-US" altLang="en-US" sz="2000" dirty="0" smtClean="0">
                <a:solidFill>
                  <a:srgbClr val="0D904F"/>
                </a:solidFill>
                <a:latin typeface="Consolas" panose="020B0609020204030204" pitchFamily="49" charset="0"/>
              </a:rPr>
              <a:t>// </a:t>
            </a:r>
            <a:r>
              <a:rPr lang="en-US" altLang="en-US" sz="2000" dirty="0">
                <a:solidFill>
                  <a:srgbClr val="0D904F"/>
                </a:solidFill>
                <a:latin typeface="Consolas" panose="020B0609020204030204" pitchFamily="49" charset="0"/>
              </a:rPr>
              <a:t>GPIO where relay is connected to</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0"/>
            <a:r>
              <a:rPr lang="en-US" altLang="en-US" sz="2000" dirty="0" err="1" smtClean="0">
                <a:solidFill>
                  <a:srgbClr val="3B78E7"/>
                </a:solidFill>
                <a:latin typeface="Consolas" panose="020B0609020204030204" pitchFamily="49" charset="0"/>
              </a:rPr>
              <a:t>const</a:t>
            </a:r>
            <a:r>
              <a:rPr lang="en-US" altLang="en-US" sz="2000" dirty="0" smtClean="0">
                <a:solidFill>
                  <a:srgbClr val="1E2D35"/>
                </a:solidFill>
                <a:latin typeface="Consolas" panose="020B0609020204030204" pitchFamily="49" charset="0"/>
              </a:rPr>
              <a:t> </a:t>
            </a:r>
            <a:r>
              <a:rPr lang="en-US" altLang="en-US" sz="2000" dirty="0" err="1">
                <a:solidFill>
                  <a:srgbClr val="3B78E7"/>
                </a:solidFill>
                <a:latin typeface="Consolas" panose="020B0609020204030204" pitchFamily="49" charset="0"/>
              </a:rPr>
              <a:t>int</a:t>
            </a:r>
            <a:r>
              <a:rPr lang="en-US" altLang="en-US" sz="2000" dirty="0">
                <a:solidFill>
                  <a:srgbClr val="1E2D35"/>
                </a:solidFill>
                <a:latin typeface="Consolas" panose="020B0609020204030204" pitchFamily="49" charset="0"/>
              </a:rPr>
              <a:t> </a:t>
            </a:r>
            <a:r>
              <a:rPr lang="en-US" altLang="en-US" sz="2000" dirty="0" err="1">
                <a:solidFill>
                  <a:srgbClr val="1E2D35"/>
                </a:solidFill>
                <a:latin typeface="Consolas" panose="020B0609020204030204" pitchFamily="49" charset="0"/>
              </a:rPr>
              <a:t>relayPin</a:t>
            </a:r>
            <a:r>
              <a:rPr lang="en-US" altLang="en-US" sz="2000" dirty="0">
                <a:solidFill>
                  <a:srgbClr val="1E2D35"/>
                </a:solidFill>
                <a:latin typeface="Consolas" panose="020B0609020204030204" pitchFamily="49" charset="0"/>
              </a:rPr>
              <a:t> = </a:t>
            </a:r>
            <a:r>
              <a:rPr lang="en-US" altLang="en-US" sz="2000" dirty="0">
                <a:solidFill>
                  <a:srgbClr val="C53929"/>
                </a:solidFill>
                <a:latin typeface="Consolas" panose="020B0609020204030204" pitchFamily="49" charset="0"/>
              </a:rPr>
              <a:t>6</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0"/>
            <a:endParaRPr lang="en-US" altLang="en-US" sz="2000" dirty="0" smtClean="0">
              <a:solidFill>
                <a:srgbClr val="0D904F"/>
              </a:solidFill>
              <a:latin typeface="Consolas" panose="020B0609020204030204" pitchFamily="49" charset="0"/>
            </a:endParaRPr>
          </a:p>
          <a:p>
            <a:pPr lvl="0"/>
            <a:r>
              <a:rPr lang="en-US" altLang="en-US" sz="2000" dirty="0" smtClean="0">
                <a:solidFill>
                  <a:srgbClr val="0D904F"/>
                </a:solidFill>
                <a:latin typeface="Consolas" panose="020B0609020204030204" pitchFamily="49" charset="0"/>
              </a:rPr>
              <a:t>// </a:t>
            </a:r>
            <a:r>
              <a:rPr lang="en-US" altLang="en-US" sz="2000" dirty="0">
                <a:solidFill>
                  <a:srgbClr val="0D904F"/>
                </a:solidFill>
                <a:latin typeface="Consolas" panose="020B0609020204030204" pitchFamily="49" charset="0"/>
              </a:rPr>
              <a:t>Handle received messages</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0"/>
            <a:r>
              <a:rPr lang="en-US" altLang="en-US" sz="2000" dirty="0" smtClean="0">
                <a:solidFill>
                  <a:srgbClr val="1E2D35"/>
                </a:solidFill>
                <a:latin typeface="Consolas" panose="020B0609020204030204" pitchFamily="49" charset="0"/>
              </a:rPr>
              <a:t>String </a:t>
            </a:r>
            <a:r>
              <a:rPr lang="en-US" altLang="en-US" sz="2000" dirty="0">
                <a:solidFill>
                  <a:srgbClr val="1E2D35"/>
                </a:solidFill>
                <a:latin typeface="Consolas" panose="020B0609020204030204" pitchFamily="49" charset="0"/>
              </a:rPr>
              <a:t>message = </a:t>
            </a:r>
            <a:r>
              <a:rPr lang="en-US" altLang="en-US" sz="2000" dirty="0">
                <a:solidFill>
                  <a:srgbClr val="D81B60"/>
                </a:solidFill>
                <a:latin typeface="Consolas" panose="020B0609020204030204" pitchFamily="49" charset="0"/>
              </a:rPr>
              <a:t>""</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0"/>
            <a:endParaRPr lang="en-US" altLang="en-US" sz="2000" dirty="0">
              <a:solidFill>
                <a:srgbClr val="1E2D35"/>
              </a:solidFill>
              <a:latin typeface="Consolas" panose="020B0609020204030204" pitchFamily="49" charset="0"/>
            </a:endParaRPr>
          </a:p>
          <a:p>
            <a:pPr lvl="0"/>
            <a:r>
              <a:rPr lang="en-US" altLang="en-US" sz="2000" dirty="0" smtClean="0">
                <a:solidFill>
                  <a:srgbClr val="0D904F"/>
                </a:solidFill>
                <a:latin typeface="Consolas" panose="020B0609020204030204" pitchFamily="49" charset="0"/>
              </a:rPr>
              <a:t>// </a:t>
            </a:r>
            <a:r>
              <a:rPr lang="en-US" altLang="en-US" sz="2000" dirty="0">
                <a:solidFill>
                  <a:srgbClr val="0D904F"/>
                </a:solidFill>
                <a:latin typeface="Consolas" panose="020B0609020204030204" pitchFamily="49" charset="0"/>
              </a:rPr>
              <a:t>Create software serial object to communicate with HC-05</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0"/>
            <a:r>
              <a:rPr lang="en-US" altLang="en-US" sz="2000" dirty="0" err="1" smtClean="0">
                <a:solidFill>
                  <a:srgbClr val="1E2D35"/>
                </a:solidFill>
                <a:latin typeface="Consolas" panose="020B0609020204030204" pitchFamily="49" charset="0"/>
              </a:rPr>
              <a:t>SoftwareSerial</a:t>
            </a:r>
            <a:r>
              <a:rPr lang="en-US" altLang="en-US" sz="2000" dirty="0" smtClean="0">
                <a:solidFill>
                  <a:srgbClr val="1E2D35"/>
                </a:solidFill>
                <a:latin typeface="Consolas" panose="020B0609020204030204" pitchFamily="49" charset="0"/>
              </a:rPr>
              <a:t> </a:t>
            </a:r>
            <a:r>
              <a:rPr lang="en-US" altLang="en-US" sz="2000" dirty="0" err="1">
                <a:solidFill>
                  <a:srgbClr val="3B78E7"/>
                </a:solidFill>
                <a:latin typeface="Consolas" panose="020B0609020204030204" pitchFamily="49" charset="0"/>
              </a:rPr>
              <a:t>mySerial</a:t>
            </a:r>
            <a:r>
              <a:rPr lang="en-US" altLang="en-US" sz="2000" dirty="0">
                <a:solidFill>
                  <a:srgbClr val="1E2D35"/>
                </a:solidFill>
                <a:latin typeface="Consolas" panose="020B0609020204030204" pitchFamily="49" charset="0"/>
              </a:rPr>
              <a:t>(</a:t>
            </a:r>
            <a:r>
              <a:rPr lang="en-US" altLang="en-US" sz="2000" dirty="0">
                <a:solidFill>
                  <a:srgbClr val="C53929"/>
                </a:solidFill>
                <a:latin typeface="Consolas" panose="020B0609020204030204" pitchFamily="49" charset="0"/>
              </a:rPr>
              <a:t>3</a:t>
            </a:r>
            <a:r>
              <a:rPr lang="en-US" altLang="en-US" sz="2000" dirty="0">
                <a:solidFill>
                  <a:srgbClr val="1E2D35"/>
                </a:solidFill>
                <a:latin typeface="Consolas" panose="020B0609020204030204" pitchFamily="49" charset="0"/>
              </a:rPr>
              <a:t>, </a:t>
            </a:r>
            <a:r>
              <a:rPr lang="en-US" altLang="en-US" sz="2000" dirty="0">
                <a:solidFill>
                  <a:srgbClr val="C53929"/>
                </a:solidFill>
                <a:latin typeface="Consolas" panose="020B0609020204030204" pitchFamily="49" charset="0"/>
              </a:rPr>
              <a:t>2</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0"/>
            <a:r>
              <a:rPr lang="en-US" altLang="en-US" sz="2000" dirty="0" smtClean="0">
                <a:solidFill>
                  <a:srgbClr val="0D904F"/>
                </a:solidFill>
                <a:latin typeface="Consolas" panose="020B0609020204030204" pitchFamily="49" charset="0"/>
              </a:rPr>
              <a:t>//</a:t>
            </a:r>
            <a:r>
              <a:rPr lang="en-US" altLang="en-US" sz="2000" dirty="0">
                <a:solidFill>
                  <a:srgbClr val="0D904F"/>
                </a:solidFill>
                <a:latin typeface="Consolas" panose="020B0609020204030204" pitchFamily="49" charset="0"/>
              </a:rPr>
              <a:t>HC-05 </a:t>
            </a:r>
            <a:r>
              <a:rPr lang="en-US" altLang="en-US" sz="2000" dirty="0" err="1">
                <a:solidFill>
                  <a:srgbClr val="0D904F"/>
                </a:solidFill>
                <a:latin typeface="Consolas" panose="020B0609020204030204" pitchFamily="49" charset="0"/>
              </a:rPr>
              <a:t>Tx</a:t>
            </a:r>
            <a:r>
              <a:rPr lang="en-US" altLang="en-US" sz="2000" dirty="0">
                <a:solidFill>
                  <a:srgbClr val="0D904F"/>
                </a:solidFill>
                <a:latin typeface="Consolas" panose="020B0609020204030204" pitchFamily="49" charset="0"/>
              </a:rPr>
              <a:t> &amp; Rx is connected to Arduino #3 &amp; #2</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0"/>
            <a:endParaRPr lang="en-US" altLang="en-US" sz="2000" dirty="0">
              <a:solidFill>
                <a:srgbClr val="1E2D35"/>
              </a:solidFill>
              <a:latin typeface="Consolas" panose="020B0609020204030204" pitchFamily="49" charset="0"/>
            </a:endParaRPr>
          </a:p>
          <a:p>
            <a:pPr lvl="0"/>
            <a:r>
              <a:rPr lang="en-US" altLang="en-US" sz="2000" dirty="0" smtClean="0">
                <a:solidFill>
                  <a:srgbClr val="3B78E7"/>
                </a:solidFill>
                <a:latin typeface="Consolas" panose="020B0609020204030204" pitchFamily="49" charset="0"/>
              </a:rPr>
              <a:t>void</a:t>
            </a:r>
            <a:r>
              <a:rPr lang="en-US" altLang="en-US" sz="2000" dirty="0" smtClean="0">
                <a:solidFill>
                  <a:srgbClr val="1E2D35"/>
                </a:solidFill>
                <a:latin typeface="Consolas" panose="020B0609020204030204" pitchFamily="49" charset="0"/>
              </a:rPr>
              <a:t> </a:t>
            </a:r>
            <a:r>
              <a:rPr lang="en-US" altLang="en-US" sz="2000" dirty="0">
                <a:solidFill>
                  <a:srgbClr val="3B78E7"/>
                </a:solidFill>
                <a:latin typeface="Consolas" panose="020B0609020204030204" pitchFamily="49" charset="0"/>
              </a:rPr>
              <a:t>setup</a:t>
            </a:r>
            <a:r>
              <a:rPr lang="en-US" altLang="en-US" sz="2000" dirty="0">
                <a:solidFill>
                  <a:srgbClr val="1E2D35"/>
                </a:solidFill>
                <a:latin typeface="Consolas" panose="020B0609020204030204" pitchFamily="49" charset="0"/>
              </a:rPr>
              <a:t>() { </a:t>
            </a:r>
            <a:endParaRPr lang="en-US" altLang="en-US" sz="2000" dirty="0" smtClean="0">
              <a:solidFill>
                <a:srgbClr val="1E2D35"/>
              </a:solidFill>
              <a:latin typeface="Consolas" panose="020B0609020204030204" pitchFamily="49" charset="0"/>
            </a:endParaRPr>
          </a:p>
          <a:p>
            <a:pPr lvl="0"/>
            <a:r>
              <a:rPr lang="en-US" altLang="en-US" sz="2000" dirty="0" smtClean="0">
                <a:solidFill>
                  <a:srgbClr val="0D904F"/>
                </a:solidFill>
                <a:latin typeface="Consolas" panose="020B0609020204030204" pitchFamily="49" charset="0"/>
              </a:rPr>
              <a:t>// </a:t>
            </a:r>
            <a:r>
              <a:rPr lang="en-US" altLang="en-US" sz="2000" dirty="0">
                <a:solidFill>
                  <a:srgbClr val="0D904F"/>
                </a:solidFill>
                <a:latin typeface="Consolas" panose="020B0609020204030204" pitchFamily="49" charset="0"/>
              </a:rPr>
              <a:t>Begin serial communication with Arduino and Arduino IDE (Serial Monitor)</a:t>
            </a:r>
            <a:r>
              <a:rPr lang="en-US" altLang="en-US" sz="2000" dirty="0">
                <a:solidFill>
                  <a:srgbClr val="1E2D35"/>
                </a:solidFill>
                <a:latin typeface="Consolas" panose="020B0609020204030204" pitchFamily="49" charset="0"/>
              </a:rPr>
              <a:t> </a:t>
            </a:r>
            <a:r>
              <a:rPr lang="en-US" altLang="en-US" sz="2000" dirty="0" err="1">
                <a:solidFill>
                  <a:srgbClr val="1E2D35"/>
                </a:solidFill>
                <a:latin typeface="Consolas" panose="020B0609020204030204" pitchFamily="49" charset="0"/>
              </a:rPr>
              <a:t>Serial.</a:t>
            </a:r>
            <a:r>
              <a:rPr lang="en-US" altLang="en-US" sz="2000" dirty="0" err="1">
                <a:solidFill>
                  <a:srgbClr val="3B78E7"/>
                </a:solidFill>
                <a:latin typeface="Consolas" panose="020B0609020204030204" pitchFamily="49" charset="0"/>
              </a:rPr>
              <a:t>begin</a:t>
            </a:r>
            <a:r>
              <a:rPr lang="en-US" altLang="en-US" sz="2000" dirty="0">
                <a:solidFill>
                  <a:srgbClr val="1E2D35"/>
                </a:solidFill>
                <a:latin typeface="Consolas" panose="020B0609020204030204" pitchFamily="49" charset="0"/>
              </a:rPr>
              <a:t>(</a:t>
            </a:r>
            <a:r>
              <a:rPr lang="en-US" altLang="en-US" sz="2000" dirty="0">
                <a:solidFill>
                  <a:srgbClr val="C53929"/>
                </a:solidFill>
                <a:latin typeface="Consolas" panose="020B0609020204030204" pitchFamily="49" charset="0"/>
              </a:rPr>
              <a:t>9600</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p:txBody>
      </p:sp>
      <p:sp>
        <p:nvSpPr>
          <p:cNvPr id="540" name="CustomShape 4"/>
          <p:cNvSpPr/>
          <p:nvPr/>
        </p:nvSpPr>
        <p:spPr>
          <a:xfrm>
            <a:off x="130500" y="1649880"/>
            <a:ext cx="501120" cy="495576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7</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8</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9</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10</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14</a:t>
            </a:r>
          </a:p>
          <a:p>
            <a:pPr algn="r">
              <a:lnSpc>
                <a:spcPct val="100000"/>
              </a:lnSpc>
            </a:pPr>
            <a:r>
              <a:rPr lang="en-IN" sz="2000" b="1" spc="-1" dirty="0" smtClean="0">
                <a:solidFill>
                  <a:srgbClr val="585858"/>
                </a:solidFill>
                <a:latin typeface="Consolas"/>
                <a:ea typeface="DejaVu Sans"/>
              </a:rPr>
              <a:t>15</a:t>
            </a:r>
            <a:endParaRPr lang="en-IN" sz="2000" b="0" strike="noStrike" spc="-1" dirty="0">
              <a:latin typeface="Arial"/>
            </a:endParaRPr>
          </a:p>
        </p:txBody>
      </p:sp>
      <p:sp>
        <p:nvSpPr>
          <p:cNvPr id="541" name="CustomShape 5"/>
          <p:cNvSpPr/>
          <p:nvPr/>
        </p:nvSpPr>
        <p:spPr>
          <a:xfrm>
            <a:off x="131040" y="1321560"/>
            <a:ext cx="178452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bluetooth</a:t>
            </a:r>
            <a:r>
              <a:rPr lang="en-IN" sz="1600" b="0" strike="noStrike" spc="-1" dirty="0" err="1" smtClean="0">
                <a:solidFill>
                  <a:srgbClr val="FFFFFF"/>
                </a:solidFill>
                <a:latin typeface="Roboto Condensed"/>
                <a:ea typeface="DejaVu Sans"/>
              </a:rPr>
              <a:t>.ino</a:t>
            </a:r>
            <a:endParaRPr lang="en-IN" sz="1600" b="0" strike="noStrike" spc="-1" dirty="0">
              <a:latin typeface="Arial"/>
            </a:endParaRPr>
          </a:p>
        </p:txBody>
      </p:sp>
    </p:spTree>
    <p:extLst>
      <p:ext uri="{BB962C8B-B14F-4D97-AF65-F5344CB8AC3E}">
        <p14:creationId xmlns:p14="http://schemas.microsoft.com/office/powerpoint/2010/main" val="1799258325"/>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animEffect transition="in" filter="fade">
                                      <p:cBhvr additive="repl">
                                        <p:cTn id="7" dur="500"/>
                                        <p:tgtEl>
                                          <p:spTgt spid="5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39"/>
                                        </p:tgtEl>
                                        <p:attrNameLst>
                                          <p:attrName>style.visibility</p:attrName>
                                        </p:attrNameLst>
                                      </p:cBhvr>
                                      <p:to>
                                        <p:strVal val="visible"/>
                                      </p:to>
                                    </p:set>
                                    <p:animEffect transition="in" filter="fade">
                                      <p:cBhvr additive="repl">
                                        <p:cTn id="12" dur="500"/>
                                        <p:tgtEl>
                                          <p:spTgt spid="539"/>
                                        </p:tgtEl>
                                      </p:cBhvr>
                                    </p:animEffect>
                                  </p:childTnLst>
                                </p:cTn>
                              </p:par>
                              <p:par>
                                <p:cTn id="13" presetID="10" presetClass="entr" fill="hold" nodeType="withEffect">
                                  <p:stCondLst>
                                    <p:cond delay="0"/>
                                  </p:stCondLst>
                                  <p:childTnLst>
                                    <p:set>
                                      <p:cBhvr>
                                        <p:cTn id="14" dur="1" fill="hold">
                                          <p:stCondLst>
                                            <p:cond delay="0"/>
                                          </p:stCondLst>
                                        </p:cTn>
                                        <p:tgtEl>
                                          <p:spTgt spid="541"/>
                                        </p:tgtEl>
                                        <p:attrNameLst>
                                          <p:attrName>style.visibility</p:attrName>
                                        </p:attrNameLst>
                                      </p:cBhvr>
                                      <p:to>
                                        <p:strVal val="visible"/>
                                      </p:to>
                                    </p:set>
                                    <p:animEffect transition="in" filter="fade">
                                      <p:cBhvr additive="repl">
                                        <p:cTn id="15" dur="500"/>
                                        <p:tgtEl>
                                          <p:spTgt spid="541"/>
                                        </p:tgtEl>
                                      </p:cBhvr>
                                    </p:animEffect>
                                  </p:childTnLst>
                                </p:cTn>
                              </p:par>
                              <p:par>
                                <p:cTn id="16" presetID="10" presetClass="entr" fill="hold" nodeType="withEffect">
                                  <p:stCondLst>
                                    <p:cond delay="0"/>
                                  </p:stCondLst>
                                  <p:childTnLst>
                                    <p:set>
                                      <p:cBhvr>
                                        <p:cTn id="17" dur="1" fill="hold">
                                          <p:stCondLst>
                                            <p:cond delay="0"/>
                                          </p:stCondLst>
                                        </p:cTn>
                                        <p:tgtEl>
                                          <p:spTgt spid="540"/>
                                        </p:tgtEl>
                                        <p:attrNameLst>
                                          <p:attrName>style.visibility</p:attrName>
                                        </p:attrNameLst>
                                      </p:cBhvr>
                                      <p:to>
                                        <p:strVal val="visible"/>
                                      </p:to>
                                    </p:set>
                                    <p:animEffect transition="in" filter="fade">
                                      <p:cBhvr additive="repl">
                                        <p:cTn id="18" dur="500"/>
                                        <p:tgtEl>
                                          <p:spTgt spid="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Actuators :</a:t>
            </a:r>
          </a:p>
        </p:txBody>
      </p:sp>
      <p:sp>
        <p:nvSpPr>
          <p:cNvPr id="3" name="Content Placeholder 2"/>
          <p:cNvSpPr>
            <a:spLocks noGrp="1"/>
          </p:cNvSpPr>
          <p:nvPr>
            <p:ph idx="1"/>
          </p:nvPr>
        </p:nvSpPr>
        <p:spPr/>
        <p:txBody>
          <a:bodyPr/>
          <a:lstStyle/>
          <a:p>
            <a:r>
              <a:rPr lang="en-US" sz="2800" b="1" spc="-1" dirty="0">
                <a:solidFill>
                  <a:srgbClr val="B84742"/>
                </a:solidFill>
                <a:latin typeface="Roboto Condensed"/>
              </a:rPr>
              <a:t>1.Hydraulic Actuators : </a:t>
            </a:r>
            <a:r>
              <a:rPr lang="en-US" sz="3200" dirty="0"/>
              <a:t>A hydraulic actuator uses hydraulic power to perform a mechanical operation.</a:t>
            </a:r>
          </a:p>
          <a:p>
            <a:r>
              <a:rPr lang="en-US" sz="2800" b="1" spc="-1" dirty="0">
                <a:solidFill>
                  <a:srgbClr val="B84742"/>
                </a:solidFill>
                <a:latin typeface="Roboto Condensed"/>
              </a:rPr>
              <a:t>2.Pneumatic Actuators : </a:t>
            </a:r>
            <a:r>
              <a:rPr lang="en-US" sz="3200" dirty="0"/>
              <a:t>A pneumatic actuator uses energy formed by vacuum or compressed air at high pressure to convert into either linear or rotary motion</a:t>
            </a:r>
          </a:p>
          <a:p>
            <a:r>
              <a:rPr lang="en-US" sz="2800" b="1" spc="-1" dirty="0">
                <a:solidFill>
                  <a:srgbClr val="B84742"/>
                </a:solidFill>
                <a:latin typeface="Roboto Condensed"/>
              </a:rPr>
              <a:t>3. Electrical Actuators : </a:t>
            </a:r>
            <a:r>
              <a:rPr lang="en-US" sz="3200" dirty="0"/>
              <a:t>An electric actuator uses electrical energy.</a:t>
            </a:r>
          </a:p>
        </p:txBody>
      </p:sp>
    </p:spTree>
    <p:extLst>
      <p:ext uri="{BB962C8B-B14F-4D97-AF65-F5344CB8AC3E}">
        <p14:creationId xmlns:p14="http://schemas.microsoft.com/office/powerpoint/2010/main" val="274963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pc="-1" dirty="0" smtClean="0">
                <a:solidFill>
                  <a:srgbClr val="373737"/>
                </a:solidFill>
                <a:latin typeface="Roboto Condensed"/>
              </a:rPr>
              <a:t>Serial Communication with Bluetooth Module</a:t>
            </a:r>
            <a:endParaRPr lang="en-IN" sz="3400" b="0" strike="noStrike" spc="-1" dirty="0">
              <a:latin typeface="Arial"/>
            </a:endParaRPr>
          </a:p>
        </p:txBody>
      </p:sp>
      <p:sp>
        <p:nvSpPr>
          <p:cNvPr id="538" name="CustomShape 2"/>
          <p:cNvSpPr/>
          <p:nvPr/>
        </p:nvSpPr>
        <p:spPr>
          <a:xfrm>
            <a:off x="131040" y="863280"/>
            <a:ext cx="11928960"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4960" indent="-264240" algn="just">
              <a:lnSpc>
                <a:spcPct val="90000"/>
              </a:lnSpc>
              <a:spcBef>
                <a:spcPts val="1001"/>
              </a:spcBef>
              <a:buClr>
                <a:srgbClr val="B84742"/>
              </a:buClr>
              <a:buFont typeface="Wingdings 3" charset="2"/>
              <a:buChar char=""/>
            </a:pPr>
            <a:r>
              <a:rPr lang="en-IN" sz="2400" b="0" strike="noStrike" spc="-1" dirty="0">
                <a:solidFill>
                  <a:srgbClr val="212121"/>
                </a:solidFill>
                <a:latin typeface="Roboto Condensed"/>
              </a:rPr>
              <a:t>The code in Arduino for </a:t>
            </a:r>
            <a:r>
              <a:rPr lang="en-IN" sz="2400" b="0" strike="noStrike" spc="-1" dirty="0" smtClean="0">
                <a:solidFill>
                  <a:srgbClr val="212121"/>
                </a:solidFill>
                <a:latin typeface="Roboto Condensed"/>
              </a:rPr>
              <a:t>Serial communication for Bluetooth Module </a:t>
            </a:r>
            <a:r>
              <a:rPr lang="en-IN" sz="2400" b="0" strike="noStrike" spc="-1" dirty="0">
                <a:solidFill>
                  <a:srgbClr val="212121"/>
                </a:solidFill>
                <a:latin typeface="Roboto Condensed"/>
              </a:rPr>
              <a:t>can be written as following:</a:t>
            </a:r>
            <a:endParaRPr lang="en-IN" sz="2400" b="0" strike="noStrike" spc="-1" dirty="0">
              <a:latin typeface="Arial"/>
            </a:endParaRPr>
          </a:p>
        </p:txBody>
      </p:sp>
      <p:sp>
        <p:nvSpPr>
          <p:cNvPr id="539" name="CustomShape 3"/>
          <p:cNvSpPr/>
          <p:nvPr/>
        </p:nvSpPr>
        <p:spPr>
          <a:xfrm>
            <a:off x="631079" y="1650600"/>
            <a:ext cx="11428921" cy="463408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lvl="0"/>
            <a:r>
              <a:rPr lang="en-US" altLang="en-US" sz="2000" dirty="0" smtClean="0">
                <a:solidFill>
                  <a:srgbClr val="0D904F"/>
                </a:solidFill>
                <a:latin typeface="Consolas" panose="020B0609020204030204" pitchFamily="49" charset="0"/>
              </a:rPr>
              <a:t>// </a:t>
            </a:r>
            <a:r>
              <a:rPr lang="en-US" altLang="en-US" sz="2000" dirty="0">
                <a:solidFill>
                  <a:srgbClr val="0D904F"/>
                </a:solidFill>
                <a:latin typeface="Consolas" panose="020B0609020204030204" pitchFamily="49" charset="0"/>
              </a:rPr>
              <a:t>Initialize </a:t>
            </a:r>
            <a:r>
              <a:rPr lang="en-US" altLang="en-US" sz="2000" dirty="0" err="1">
                <a:solidFill>
                  <a:srgbClr val="0D904F"/>
                </a:solidFill>
                <a:latin typeface="Consolas" panose="020B0609020204030204" pitchFamily="49" charset="0"/>
              </a:rPr>
              <a:t>relayPin</a:t>
            </a:r>
            <a:r>
              <a:rPr lang="en-US" altLang="en-US" sz="2000" dirty="0">
                <a:solidFill>
                  <a:srgbClr val="0D904F"/>
                </a:solidFill>
                <a:latin typeface="Consolas" panose="020B0609020204030204" pitchFamily="49" charset="0"/>
              </a:rPr>
              <a:t> as an output</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0"/>
            <a:r>
              <a:rPr lang="en-US" altLang="en-US" sz="2000" dirty="0" err="1" smtClean="0">
                <a:solidFill>
                  <a:srgbClr val="3B78E7"/>
                </a:solidFill>
                <a:latin typeface="Consolas" panose="020B0609020204030204" pitchFamily="49" charset="0"/>
              </a:rPr>
              <a:t>pinMode</a:t>
            </a:r>
            <a:r>
              <a:rPr lang="en-US" altLang="en-US" sz="2000" dirty="0" smtClean="0">
                <a:solidFill>
                  <a:srgbClr val="1E2D35"/>
                </a:solidFill>
                <a:latin typeface="Consolas" panose="020B0609020204030204" pitchFamily="49" charset="0"/>
              </a:rPr>
              <a:t>(</a:t>
            </a:r>
            <a:r>
              <a:rPr lang="en-US" altLang="en-US" sz="2000" dirty="0" err="1" smtClean="0">
                <a:solidFill>
                  <a:srgbClr val="1E2D35"/>
                </a:solidFill>
                <a:latin typeface="Consolas" panose="020B0609020204030204" pitchFamily="49" charset="0"/>
              </a:rPr>
              <a:t>relayPin</a:t>
            </a:r>
            <a:r>
              <a:rPr lang="en-US" altLang="en-US" sz="2000" dirty="0">
                <a:solidFill>
                  <a:srgbClr val="1E2D35"/>
                </a:solidFill>
                <a:latin typeface="Consolas" panose="020B0609020204030204" pitchFamily="49" charset="0"/>
              </a:rPr>
              <a:t>, OUTPUT); </a:t>
            </a:r>
            <a:endParaRPr lang="en-US" altLang="en-US" sz="2000" dirty="0" smtClean="0">
              <a:solidFill>
                <a:srgbClr val="1E2D35"/>
              </a:solidFill>
              <a:latin typeface="Consolas" panose="020B0609020204030204" pitchFamily="49" charset="0"/>
            </a:endParaRPr>
          </a:p>
          <a:p>
            <a:pPr lvl="0"/>
            <a:r>
              <a:rPr lang="en-US" altLang="en-US" sz="2000" dirty="0" err="1" smtClean="0">
                <a:solidFill>
                  <a:srgbClr val="3B78E7"/>
                </a:solidFill>
                <a:latin typeface="Consolas" panose="020B0609020204030204" pitchFamily="49" charset="0"/>
              </a:rPr>
              <a:t>digitalWrite</a:t>
            </a:r>
            <a:r>
              <a:rPr lang="en-US" altLang="en-US" sz="2000" dirty="0" smtClean="0">
                <a:solidFill>
                  <a:srgbClr val="1E2D35"/>
                </a:solidFill>
                <a:latin typeface="Consolas" panose="020B0609020204030204" pitchFamily="49" charset="0"/>
              </a:rPr>
              <a:t>(</a:t>
            </a:r>
            <a:r>
              <a:rPr lang="en-US" altLang="en-US" sz="2000" dirty="0" err="1" smtClean="0">
                <a:solidFill>
                  <a:srgbClr val="1E2D35"/>
                </a:solidFill>
                <a:latin typeface="Consolas" panose="020B0609020204030204" pitchFamily="49" charset="0"/>
              </a:rPr>
              <a:t>relayPin</a:t>
            </a:r>
            <a:r>
              <a:rPr lang="en-US" altLang="en-US" sz="2000" dirty="0">
                <a:solidFill>
                  <a:srgbClr val="1E2D35"/>
                </a:solidFill>
                <a:latin typeface="Consolas" panose="020B0609020204030204" pitchFamily="49" charset="0"/>
              </a:rPr>
              <a:t>, </a:t>
            </a:r>
            <a:r>
              <a:rPr lang="en-US" altLang="en-US" sz="2000" dirty="0" smtClean="0">
                <a:solidFill>
                  <a:srgbClr val="1E2D35"/>
                </a:solidFill>
                <a:latin typeface="Consolas" panose="020B0609020204030204" pitchFamily="49" charset="0"/>
              </a:rPr>
              <a:t>LOW); </a:t>
            </a:r>
          </a:p>
          <a:p>
            <a:pPr lvl="0"/>
            <a:r>
              <a:rPr lang="en-US" altLang="en-US" sz="2000" dirty="0" smtClean="0">
                <a:solidFill>
                  <a:srgbClr val="0D904F"/>
                </a:solidFill>
                <a:latin typeface="Consolas" panose="020B0609020204030204" pitchFamily="49" charset="0"/>
              </a:rPr>
              <a:t>//</a:t>
            </a:r>
            <a:r>
              <a:rPr lang="en-US" altLang="en-US" sz="2000" dirty="0">
                <a:solidFill>
                  <a:srgbClr val="0D904F"/>
                </a:solidFill>
                <a:latin typeface="Consolas" panose="020B0609020204030204" pitchFamily="49" charset="0"/>
              </a:rPr>
              <a:t>Begin serial communication with Arduino and HC-05</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0"/>
            <a:r>
              <a:rPr lang="en-US" altLang="en-US" sz="2000" dirty="0" err="1" smtClean="0">
                <a:solidFill>
                  <a:srgbClr val="1E2D35"/>
                </a:solidFill>
                <a:latin typeface="Consolas" panose="020B0609020204030204" pitchFamily="49" charset="0"/>
              </a:rPr>
              <a:t>mySerial.</a:t>
            </a:r>
            <a:r>
              <a:rPr lang="en-US" altLang="en-US" sz="2000" dirty="0" err="1" smtClean="0">
                <a:solidFill>
                  <a:srgbClr val="3B78E7"/>
                </a:solidFill>
                <a:latin typeface="Consolas" panose="020B0609020204030204" pitchFamily="49" charset="0"/>
              </a:rPr>
              <a:t>begin</a:t>
            </a:r>
            <a:r>
              <a:rPr lang="en-US" altLang="en-US" sz="2000" dirty="0" smtClean="0">
                <a:solidFill>
                  <a:srgbClr val="1E2D35"/>
                </a:solidFill>
                <a:latin typeface="Consolas" panose="020B0609020204030204" pitchFamily="49" charset="0"/>
              </a:rPr>
              <a:t>(</a:t>
            </a:r>
            <a:r>
              <a:rPr lang="en-US" altLang="en-US" sz="2000" dirty="0" smtClean="0">
                <a:solidFill>
                  <a:srgbClr val="C53929"/>
                </a:solidFill>
                <a:latin typeface="Consolas" panose="020B0609020204030204" pitchFamily="49" charset="0"/>
              </a:rPr>
              <a:t>9600</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0"/>
            <a:r>
              <a:rPr lang="en-US" altLang="en-US" sz="2000" dirty="0" err="1" smtClean="0">
                <a:solidFill>
                  <a:srgbClr val="1E2D35"/>
                </a:solidFill>
                <a:latin typeface="Consolas" panose="020B0609020204030204" pitchFamily="49" charset="0"/>
              </a:rPr>
              <a:t>Serial.</a:t>
            </a:r>
            <a:r>
              <a:rPr lang="en-US" altLang="en-US" sz="2000" dirty="0" err="1" smtClean="0">
                <a:solidFill>
                  <a:srgbClr val="3B78E7"/>
                </a:solidFill>
                <a:latin typeface="Consolas" panose="020B0609020204030204" pitchFamily="49" charset="0"/>
              </a:rPr>
              <a:t>println</a:t>
            </a:r>
            <a:r>
              <a:rPr lang="en-US" altLang="en-US" sz="2000" dirty="0">
                <a:solidFill>
                  <a:srgbClr val="1E2D35"/>
                </a:solidFill>
                <a:latin typeface="Consolas" panose="020B0609020204030204" pitchFamily="49" charset="0"/>
              </a:rPr>
              <a:t>(</a:t>
            </a:r>
            <a:r>
              <a:rPr lang="en-US" altLang="en-US" sz="2000" dirty="0">
                <a:solidFill>
                  <a:srgbClr val="D81B60"/>
                </a:solidFill>
                <a:latin typeface="Consolas" panose="020B0609020204030204" pitchFamily="49" charset="0"/>
              </a:rPr>
              <a:t>"Initializing..."</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0"/>
            <a:r>
              <a:rPr lang="en-US" altLang="en-US" sz="2000" dirty="0" err="1" smtClean="0">
                <a:solidFill>
                  <a:srgbClr val="1E2D35"/>
                </a:solidFill>
                <a:latin typeface="Consolas" panose="020B0609020204030204" pitchFamily="49" charset="0"/>
              </a:rPr>
              <a:t>Serial.</a:t>
            </a:r>
            <a:r>
              <a:rPr lang="en-US" altLang="en-US" sz="2000" dirty="0" err="1" smtClean="0">
                <a:solidFill>
                  <a:srgbClr val="3B78E7"/>
                </a:solidFill>
                <a:latin typeface="Consolas" panose="020B0609020204030204" pitchFamily="49" charset="0"/>
              </a:rPr>
              <a:t>println</a:t>
            </a:r>
            <a:r>
              <a:rPr lang="en-US" altLang="en-US" sz="2000" dirty="0">
                <a:solidFill>
                  <a:srgbClr val="1E2D35"/>
                </a:solidFill>
                <a:latin typeface="Consolas" panose="020B0609020204030204" pitchFamily="49" charset="0"/>
              </a:rPr>
              <a:t>(</a:t>
            </a:r>
            <a:r>
              <a:rPr lang="en-US" altLang="en-US" sz="2000" dirty="0">
                <a:solidFill>
                  <a:srgbClr val="D81B60"/>
                </a:solidFill>
                <a:latin typeface="Consolas" panose="020B0609020204030204" pitchFamily="49" charset="0"/>
              </a:rPr>
              <a:t>"The device started, now you can pair it with </a:t>
            </a:r>
            <a:r>
              <a:rPr lang="en-US" altLang="en-US" sz="2000" dirty="0" err="1">
                <a:solidFill>
                  <a:srgbClr val="D81B60"/>
                </a:solidFill>
                <a:latin typeface="Consolas" panose="020B0609020204030204" pitchFamily="49" charset="0"/>
              </a:rPr>
              <a:t>bluetooth</a:t>
            </a:r>
            <a:r>
              <a:rPr lang="en-US" altLang="en-US" sz="2000" dirty="0">
                <a:solidFill>
                  <a:srgbClr val="D81B60"/>
                </a:solidFill>
                <a:latin typeface="Consolas" panose="020B0609020204030204" pitchFamily="49" charset="0"/>
              </a:rPr>
              <a:t>!"</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0"/>
            <a:r>
              <a:rPr lang="en-US" altLang="en-US" sz="2000" dirty="0" smtClean="0">
                <a:solidFill>
                  <a:srgbClr val="1E2D35"/>
                </a:solidFill>
                <a:latin typeface="Consolas" panose="020B0609020204030204" pitchFamily="49" charset="0"/>
              </a:rPr>
              <a:t>} </a:t>
            </a:r>
          </a:p>
          <a:p>
            <a:pPr lvl="0"/>
            <a:r>
              <a:rPr lang="en-US" altLang="en-US" sz="2000" dirty="0" smtClean="0">
                <a:solidFill>
                  <a:srgbClr val="3B78E7"/>
                </a:solidFill>
                <a:latin typeface="Consolas" panose="020B0609020204030204" pitchFamily="49" charset="0"/>
              </a:rPr>
              <a:t>	void</a:t>
            </a:r>
            <a:r>
              <a:rPr lang="en-US" altLang="en-US" sz="2000" dirty="0" smtClean="0">
                <a:solidFill>
                  <a:srgbClr val="1E2D35"/>
                </a:solidFill>
                <a:latin typeface="Consolas" panose="020B0609020204030204" pitchFamily="49" charset="0"/>
              </a:rPr>
              <a:t> </a:t>
            </a:r>
            <a:r>
              <a:rPr lang="en-US" altLang="en-US" sz="2000" dirty="0">
                <a:solidFill>
                  <a:srgbClr val="3B78E7"/>
                </a:solidFill>
                <a:latin typeface="Consolas" panose="020B0609020204030204" pitchFamily="49" charset="0"/>
              </a:rPr>
              <a:t>loop</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0"/>
            <a:r>
              <a:rPr lang="en-US" altLang="en-US" sz="2000" dirty="0">
                <a:solidFill>
                  <a:srgbClr val="1E2D35"/>
                </a:solidFill>
                <a:latin typeface="Consolas" panose="020B0609020204030204" pitchFamily="49" charset="0"/>
              </a:rPr>
              <a:t>	</a:t>
            </a:r>
            <a:r>
              <a:rPr lang="en-US" altLang="en-US" sz="2000" dirty="0" smtClean="0">
                <a:solidFill>
                  <a:srgbClr val="1E2D35"/>
                </a:solidFill>
                <a:latin typeface="Consolas" panose="020B0609020204030204" pitchFamily="49" charset="0"/>
              </a:rPr>
              <a:t>{ </a:t>
            </a:r>
          </a:p>
          <a:p>
            <a:pPr lvl="2"/>
            <a:r>
              <a:rPr lang="en-US" altLang="en-US" sz="2000" dirty="0" smtClean="0">
                <a:solidFill>
                  <a:srgbClr val="3B78E7"/>
                </a:solidFill>
                <a:latin typeface="Consolas" panose="020B0609020204030204" pitchFamily="49" charset="0"/>
              </a:rPr>
              <a:t>	if</a:t>
            </a:r>
            <a:r>
              <a:rPr lang="en-US" altLang="en-US" sz="2000" dirty="0" smtClean="0">
                <a:solidFill>
                  <a:srgbClr val="1E2D35"/>
                </a:solidFill>
                <a:latin typeface="Consolas" panose="020B0609020204030204" pitchFamily="49" charset="0"/>
              </a:rPr>
              <a:t> </a:t>
            </a:r>
            <a:r>
              <a:rPr lang="en-US" altLang="en-US" sz="2000" dirty="0">
                <a:solidFill>
                  <a:srgbClr val="1E2D35"/>
                </a:solidFill>
                <a:latin typeface="Consolas" panose="020B0609020204030204" pitchFamily="49" charset="0"/>
              </a:rPr>
              <a:t>(</a:t>
            </a:r>
            <a:r>
              <a:rPr lang="en-US" altLang="en-US" sz="2000" dirty="0" err="1">
                <a:solidFill>
                  <a:srgbClr val="1E2D35"/>
                </a:solidFill>
                <a:latin typeface="Consolas" panose="020B0609020204030204" pitchFamily="49" charset="0"/>
              </a:rPr>
              <a:t>mySerial.</a:t>
            </a:r>
            <a:r>
              <a:rPr lang="en-US" altLang="en-US" sz="2000" dirty="0" err="1">
                <a:solidFill>
                  <a:srgbClr val="3B78E7"/>
                </a:solidFill>
                <a:latin typeface="Consolas" panose="020B0609020204030204" pitchFamily="49" charset="0"/>
              </a:rPr>
              <a:t>available</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2"/>
            <a:r>
              <a:rPr lang="en-US" altLang="en-US" sz="2000" dirty="0" smtClean="0">
                <a:solidFill>
                  <a:srgbClr val="3B78E7"/>
                </a:solidFill>
                <a:latin typeface="Consolas" panose="020B0609020204030204" pitchFamily="49" charset="0"/>
              </a:rPr>
              <a:t>		char</a:t>
            </a:r>
            <a:r>
              <a:rPr lang="en-US" altLang="en-US" sz="2000" dirty="0" smtClean="0">
                <a:solidFill>
                  <a:srgbClr val="1E2D35"/>
                </a:solidFill>
                <a:latin typeface="Consolas" panose="020B0609020204030204" pitchFamily="49" charset="0"/>
              </a:rPr>
              <a:t> </a:t>
            </a:r>
            <a:r>
              <a:rPr lang="en-US" altLang="en-US" sz="2000" dirty="0" err="1">
                <a:solidFill>
                  <a:srgbClr val="1E2D35"/>
                </a:solidFill>
                <a:latin typeface="Consolas" panose="020B0609020204030204" pitchFamily="49" charset="0"/>
              </a:rPr>
              <a:t>incomingChar</a:t>
            </a:r>
            <a:r>
              <a:rPr lang="en-US" altLang="en-US" sz="2000" dirty="0">
                <a:solidFill>
                  <a:srgbClr val="1E2D35"/>
                </a:solidFill>
                <a:latin typeface="Consolas" panose="020B0609020204030204" pitchFamily="49" charset="0"/>
              </a:rPr>
              <a:t> = </a:t>
            </a:r>
            <a:r>
              <a:rPr lang="en-US" altLang="en-US" sz="2000" dirty="0" err="1">
                <a:solidFill>
                  <a:srgbClr val="1E2D35"/>
                </a:solidFill>
                <a:latin typeface="Consolas" panose="020B0609020204030204" pitchFamily="49" charset="0"/>
              </a:rPr>
              <a:t>mySerial.</a:t>
            </a:r>
            <a:r>
              <a:rPr lang="en-US" altLang="en-US" sz="2000" dirty="0" err="1">
                <a:solidFill>
                  <a:srgbClr val="3B78E7"/>
                </a:solidFill>
                <a:latin typeface="Consolas" panose="020B0609020204030204" pitchFamily="49" charset="0"/>
              </a:rPr>
              <a:t>read</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2"/>
            <a:r>
              <a:rPr lang="en-US" altLang="en-US" sz="2000" dirty="0" smtClean="0">
                <a:solidFill>
                  <a:srgbClr val="3B78E7"/>
                </a:solidFill>
                <a:latin typeface="Consolas" panose="020B0609020204030204" pitchFamily="49" charset="0"/>
              </a:rPr>
              <a:t>			if</a:t>
            </a:r>
            <a:r>
              <a:rPr lang="en-US" altLang="en-US" sz="2000" dirty="0" smtClean="0">
                <a:solidFill>
                  <a:srgbClr val="1E2D35"/>
                </a:solidFill>
                <a:latin typeface="Consolas" panose="020B0609020204030204" pitchFamily="49" charset="0"/>
              </a:rPr>
              <a:t> </a:t>
            </a:r>
            <a:r>
              <a:rPr lang="en-US" altLang="en-US" sz="2000" dirty="0">
                <a:solidFill>
                  <a:srgbClr val="1E2D35"/>
                </a:solidFill>
                <a:latin typeface="Consolas" panose="020B0609020204030204" pitchFamily="49" charset="0"/>
              </a:rPr>
              <a:t>(</a:t>
            </a:r>
            <a:r>
              <a:rPr lang="en-US" altLang="en-US" sz="2000" dirty="0" err="1">
                <a:solidFill>
                  <a:srgbClr val="1E2D35"/>
                </a:solidFill>
                <a:latin typeface="Consolas" panose="020B0609020204030204" pitchFamily="49" charset="0"/>
              </a:rPr>
              <a:t>incomingChar</a:t>
            </a:r>
            <a:r>
              <a:rPr lang="en-US" altLang="en-US" sz="2000" dirty="0">
                <a:solidFill>
                  <a:srgbClr val="1E2D35"/>
                </a:solidFill>
                <a:latin typeface="Consolas" panose="020B0609020204030204" pitchFamily="49" charset="0"/>
              </a:rPr>
              <a:t> != </a:t>
            </a:r>
            <a:r>
              <a:rPr lang="en-US" altLang="en-US" sz="2000" dirty="0">
                <a:solidFill>
                  <a:srgbClr val="D81B60"/>
                </a:solidFill>
                <a:latin typeface="Consolas" panose="020B0609020204030204" pitchFamily="49" charset="0"/>
              </a:rPr>
              <a:t>'\n</a:t>
            </a:r>
            <a:r>
              <a:rPr lang="en-US" altLang="en-US" sz="2000" dirty="0" smtClean="0">
                <a:solidFill>
                  <a:srgbClr val="D81B60"/>
                </a:solidFill>
                <a:latin typeface="Consolas" panose="020B0609020204030204" pitchFamily="49" charset="0"/>
              </a:rPr>
              <a:t>'</a:t>
            </a:r>
            <a:r>
              <a:rPr lang="en-US" altLang="en-US" sz="2000" dirty="0" smtClean="0">
                <a:solidFill>
                  <a:srgbClr val="1E2D35"/>
                </a:solidFill>
                <a:latin typeface="Consolas" panose="020B0609020204030204" pitchFamily="49" charset="0"/>
              </a:rPr>
              <a:t>){ </a:t>
            </a:r>
          </a:p>
          <a:p>
            <a:pPr lvl="2"/>
            <a:r>
              <a:rPr lang="en-US" altLang="en-US" sz="2000" dirty="0" smtClean="0">
                <a:solidFill>
                  <a:srgbClr val="1E2D35"/>
                </a:solidFill>
                <a:latin typeface="Consolas" panose="020B0609020204030204" pitchFamily="49" charset="0"/>
              </a:rPr>
              <a:t>				message </a:t>
            </a:r>
            <a:r>
              <a:rPr lang="en-US" altLang="en-US" sz="2000" dirty="0">
                <a:solidFill>
                  <a:srgbClr val="1E2D35"/>
                </a:solidFill>
                <a:latin typeface="Consolas" panose="020B0609020204030204" pitchFamily="49" charset="0"/>
              </a:rPr>
              <a:t>+= </a:t>
            </a:r>
            <a:r>
              <a:rPr lang="en-US" altLang="en-US" sz="2000" dirty="0">
                <a:solidFill>
                  <a:srgbClr val="3B78E7"/>
                </a:solidFill>
                <a:latin typeface="Consolas" panose="020B0609020204030204" pitchFamily="49" charset="0"/>
              </a:rPr>
              <a:t>String</a:t>
            </a:r>
            <a:r>
              <a:rPr lang="en-US" altLang="en-US" sz="2000" dirty="0">
                <a:solidFill>
                  <a:srgbClr val="1E2D35"/>
                </a:solidFill>
                <a:latin typeface="Consolas" panose="020B0609020204030204" pitchFamily="49" charset="0"/>
              </a:rPr>
              <a:t>(</a:t>
            </a:r>
            <a:r>
              <a:rPr lang="en-US" altLang="en-US" sz="2000" dirty="0" err="1">
                <a:solidFill>
                  <a:srgbClr val="1E2D35"/>
                </a:solidFill>
                <a:latin typeface="Consolas" panose="020B0609020204030204" pitchFamily="49" charset="0"/>
              </a:rPr>
              <a:t>incomingChar</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2"/>
            <a:r>
              <a:rPr lang="en-US" altLang="en-US" sz="2000" dirty="0" smtClean="0">
                <a:solidFill>
                  <a:srgbClr val="1E2D35"/>
                </a:solidFill>
                <a:latin typeface="Consolas" panose="020B0609020204030204" pitchFamily="49" charset="0"/>
              </a:rPr>
              <a:t>			}</a:t>
            </a:r>
            <a:endParaRPr lang="en-IN" sz="2000" dirty="0" smtClean="0">
              <a:solidFill>
                <a:srgbClr val="000000"/>
              </a:solidFill>
              <a:latin typeface="Courier New" panose="02070309020205020404" pitchFamily="49" charset="0"/>
            </a:endParaRPr>
          </a:p>
        </p:txBody>
      </p:sp>
      <p:sp>
        <p:nvSpPr>
          <p:cNvPr id="540" name="CustomShape 4"/>
          <p:cNvSpPr/>
          <p:nvPr/>
        </p:nvSpPr>
        <p:spPr>
          <a:xfrm>
            <a:off x="130500" y="1649880"/>
            <a:ext cx="501120" cy="4634806"/>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r>
              <a:rPr lang="en-IN" sz="2000" b="1" strike="noStrike" spc="-1" dirty="0" smtClean="0">
                <a:solidFill>
                  <a:srgbClr val="585858"/>
                </a:solidFill>
                <a:latin typeface="Consolas" panose="020B0609020204030204" pitchFamily="49" charset="0"/>
                <a:ea typeface="DejaVu Sans"/>
              </a:rPr>
              <a:t>1</a:t>
            </a:r>
            <a:r>
              <a:rPr lang="en-IN" sz="2000" b="1" spc="-1" dirty="0">
                <a:solidFill>
                  <a:srgbClr val="585858"/>
                </a:solidFill>
                <a:latin typeface="Consolas"/>
                <a:ea typeface="DejaVu Sans"/>
              </a:rPr>
              <a:t>6</a:t>
            </a:r>
          </a:p>
          <a:p>
            <a:pPr algn="r"/>
            <a:r>
              <a:rPr lang="en-US" sz="2000" b="1" spc="-1" dirty="0">
                <a:solidFill>
                  <a:srgbClr val="585858"/>
                </a:solidFill>
                <a:latin typeface="Consolas"/>
                <a:ea typeface="DejaVu Sans"/>
              </a:rPr>
              <a:t>17</a:t>
            </a:r>
          </a:p>
          <a:p>
            <a:pPr algn="r"/>
            <a:r>
              <a:rPr lang="en-US" sz="2000" b="1" spc="-1" dirty="0">
                <a:solidFill>
                  <a:srgbClr val="585858"/>
                </a:solidFill>
                <a:latin typeface="Consolas"/>
                <a:ea typeface="DejaVu Sans"/>
              </a:rPr>
              <a:t>18</a:t>
            </a:r>
          </a:p>
          <a:p>
            <a:pPr algn="r"/>
            <a:r>
              <a:rPr lang="en-US" sz="2000" b="1" spc="-1" dirty="0">
                <a:solidFill>
                  <a:srgbClr val="585858"/>
                </a:solidFill>
                <a:latin typeface="Consolas"/>
                <a:ea typeface="DejaVu Sans"/>
              </a:rPr>
              <a:t>19</a:t>
            </a:r>
          </a:p>
          <a:p>
            <a:pPr algn="r"/>
            <a:r>
              <a:rPr lang="en-US" sz="2000" b="1" spc="-1" dirty="0">
                <a:solidFill>
                  <a:srgbClr val="585858"/>
                </a:solidFill>
                <a:latin typeface="Consolas"/>
                <a:ea typeface="DejaVu Sans"/>
              </a:rPr>
              <a:t>20</a:t>
            </a:r>
          </a:p>
          <a:p>
            <a:pPr algn="r"/>
            <a:r>
              <a:rPr lang="en-US" sz="2000" b="1" spc="-1" dirty="0">
                <a:solidFill>
                  <a:srgbClr val="585858"/>
                </a:solidFill>
                <a:latin typeface="Consolas"/>
                <a:ea typeface="DejaVu Sans"/>
              </a:rPr>
              <a:t>21</a:t>
            </a:r>
          </a:p>
          <a:p>
            <a:pPr algn="r"/>
            <a:r>
              <a:rPr lang="en-US" sz="2000" b="1" spc="-1" dirty="0">
                <a:solidFill>
                  <a:srgbClr val="585858"/>
                </a:solidFill>
                <a:latin typeface="Consolas"/>
                <a:ea typeface="DejaVu Sans"/>
              </a:rPr>
              <a:t>22</a:t>
            </a:r>
          </a:p>
          <a:p>
            <a:pPr algn="r"/>
            <a:r>
              <a:rPr lang="en-US" sz="2000" b="1" spc="-1" dirty="0">
                <a:solidFill>
                  <a:srgbClr val="585858"/>
                </a:solidFill>
                <a:latin typeface="Consolas"/>
                <a:ea typeface="DejaVu Sans"/>
              </a:rPr>
              <a:t>23</a:t>
            </a:r>
          </a:p>
          <a:p>
            <a:pPr algn="r"/>
            <a:r>
              <a:rPr lang="en-US" sz="2000" b="1" spc="-1" dirty="0">
                <a:solidFill>
                  <a:srgbClr val="585858"/>
                </a:solidFill>
                <a:latin typeface="Consolas"/>
                <a:ea typeface="DejaVu Sans"/>
              </a:rPr>
              <a:t>24</a:t>
            </a:r>
          </a:p>
          <a:p>
            <a:pPr algn="r"/>
            <a:r>
              <a:rPr lang="en-US" sz="2000" b="1" spc="-1" dirty="0">
                <a:solidFill>
                  <a:srgbClr val="585858"/>
                </a:solidFill>
                <a:latin typeface="Consolas"/>
                <a:ea typeface="DejaVu Sans"/>
              </a:rPr>
              <a:t>25</a:t>
            </a:r>
          </a:p>
          <a:p>
            <a:pPr algn="r"/>
            <a:r>
              <a:rPr lang="en-US" sz="2000" b="1" spc="-1" dirty="0">
                <a:solidFill>
                  <a:srgbClr val="585858"/>
                </a:solidFill>
                <a:latin typeface="Consolas"/>
                <a:ea typeface="DejaVu Sans"/>
              </a:rPr>
              <a:t>26</a:t>
            </a:r>
          </a:p>
          <a:p>
            <a:pPr algn="r"/>
            <a:r>
              <a:rPr lang="en-US" sz="2000" b="1" spc="-1" dirty="0">
                <a:solidFill>
                  <a:srgbClr val="585858"/>
                </a:solidFill>
                <a:latin typeface="Consolas"/>
                <a:ea typeface="DejaVu Sans"/>
              </a:rPr>
              <a:t>27</a:t>
            </a:r>
          </a:p>
          <a:p>
            <a:pPr algn="r"/>
            <a:r>
              <a:rPr lang="en-US" sz="2000" b="1" spc="-1" dirty="0">
                <a:solidFill>
                  <a:srgbClr val="585858"/>
                </a:solidFill>
                <a:latin typeface="Consolas"/>
                <a:ea typeface="DejaVu Sans"/>
              </a:rPr>
              <a:t>28</a:t>
            </a:r>
          </a:p>
          <a:p>
            <a:pPr algn="r"/>
            <a:r>
              <a:rPr lang="en-US" sz="2000" b="1" spc="-1" dirty="0">
                <a:solidFill>
                  <a:srgbClr val="585858"/>
                </a:solidFill>
                <a:latin typeface="Consolas"/>
                <a:ea typeface="DejaVu Sans"/>
              </a:rPr>
              <a:t>29</a:t>
            </a:r>
          </a:p>
          <a:p>
            <a:pPr algn="r"/>
            <a:r>
              <a:rPr lang="en-US" sz="2000" b="1" spc="-1" dirty="0" smtClean="0">
                <a:solidFill>
                  <a:srgbClr val="585858"/>
                </a:solidFill>
                <a:latin typeface="Consolas"/>
                <a:ea typeface="DejaVu Sans"/>
              </a:rPr>
              <a:t>30</a:t>
            </a:r>
            <a:endParaRPr lang="en-US" sz="2000" b="1" spc="-1" dirty="0">
              <a:solidFill>
                <a:srgbClr val="585858"/>
              </a:solidFill>
              <a:latin typeface="Consolas"/>
              <a:ea typeface="DejaVu Sans"/>
            </a:endParaRPr>
          </a:p>
          <a:p>
            <a:pPr algn="r">
              <a:lnSpc>
                <a:spcPct val="100000"/>
              </a:lnSpc>
            </a:pPr>
            <a:endParaRPr lang="en-US" sz="2000" b="0" strike="noStrike" spc="-1" dirty="0" smtClean="0">
              <a:latin typeface="Consolas" panose="020B0609020204030204" pitchFamily="49" charset="0"/>
            </a:endParaRPr>
          </a:p>
          <a:p>
            <a:pPr algn="r">
              <a:lnSpc>
                <a:spcPct val="100000"/>
              </a:lnSpc>
            </a:pPr>
            <a:endParaRPr lang="en-IN" sz="2000" b="0" strike="noStrike" spc="-1" dirty="0">
              <a:latin typeface="Arial"/>
            </a:endParaRPr>
          </a:p>
        </p:txBody>
      </p:sp>
      <p:sp>
        <p:nvSpPr>
          <p:cNvPr id="541" name="CustomShape 5"/>
          <p:cNvSpPr/>
          <p:nvPr/>
        </p:nvSpPr>
        <p:spPr>
          <a:xfrm>
            <a:off x="131040" y="1321560"/>
            <a:ext cx="178452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bluetooth</a:t>
            </a:r>
            <a:r>
              <a:rPr lang="en-IN" sz="1600" b="0" strike="noStrike" spc="-1" dirty="0" err="1" smtClean="0">
                <a:solidFill>
                  <a:srgbClr val="FFFFFF"/>
                </a:solidFill>
                <a:latin typeface="Roboto Condensed"/>
                <a:ea typeface="DejaVu Sans"/>
              </a:rPr>
              <a:t>.ino</a:t>
            </a:r>
            <a:endParaRPr lang="en-IN" sz="1600" b="0" strike="noStrike" spc="-1" dirty="0">
              <a:latin typeface="Arial"/>
            </a:endParaRPr>
          </a:p>
        </p:txBody>
      </p:sp>
    </p:spTree>
    <p:extLst>
      <p:ext uri="{BB962C8B-B14F-4D97-AF65-F5344CB8AC3E}">
        <p14:creationId xmlns:p14="http://schemas.microsoft.com/office/powerpoint/2010/main" val="2995049970"/>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animEffect transition="in" filter="fade">
                                      <p:cBhvr additive="repl">
                                        <p:cTn id="7" dur="500"/>
                                        <p:tgtEl>
                                          <p:spTgt spid="5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39"/>
                                        </p:tgtEl>
                                        <p:attrNameLst>
                                          <p:attrName>style.visibility</p:attrName>
                                        </p:attrNameLst>
                                      </p:cBhvr>
                                      <p:to>
                                        <p:strVal val="visible"/>
                                      </p:to>
                                    </p:set>
                                    <p:animEffect transition="in" filter="fade">
                                      <p:cBhvr additive="repl">
                                        <p:cTn id="12" dur="500"/>
                                        <p:tgtEl>
                                          <p:spTgt spid="539"/>
                                        </p:tgtEl>
                                      </p:cBhvr>
                                    </p:animEffect>
                                  </p:childTnLst>
                                </p:cTn>
                              </p:par>
                              <p:par>
                                <p:cTn id="13" presetID="10" presetClass="entr" fill="hold" nodeType="withEffect">
                                  <p:stCondLst>
                                    <p:cond delay="0"/>
                                  </p:stCondLst>
                                  <p:childTnLst>
                                    <p:set>
                                      <p:cBhvr>
                                        <p:cTn id="14" dur="1" fill="hold">
                                          <p:stCondLst>
                                            <p:cond delay="0"/>
                                          </p:stCondLst>
                                        </p:cTn>
                                        <p:tgtEl>
                                          <p:spTgt spid="541"/>
                                        </p:tgtEl>
                                        <p:attrNameLst>
                                          <p:attrName>style.visibility</p:attrName>
                                        </p:attrNameLst>
                                      </p:cBhvr>
                                      <p:to>
                                        <p:strVal val="visible"/>
                                      </p:to>
                                    </p:set>
                                    <p:animEffect transition="in" filter="fade">
                                      <p:cBhvr additive="repl">
                                        <p:cTn id="15" dur="500"/>
                                        <p:tgtEl>
                                          <p:spTgt spid="541"/>
                                        </p:tgtEl>
                                      </p:cBhvr>
                                    </p:animEffect>
                                  </p:childTnLst>
                                </p:cTn>
                              </p:par>
                              <p:par>
                                <p:cTn id="16" presetID="10" presetClass="entr" fill="hold" nodeType="withEffect">
                                  <p:stCondLst>
                                    <p:cond delay="0"/>
                                  </p:stCondLst>
                                  <p:childTnLst>
                                    <p:set>
                                      <p:cBhvr>
                                        <p:cTn id="17" dur="1" fill="hold">
                                          <p:stCondLst>
                                            <p:cond delay="0"/>
                                          </p:stCondLst>
                                        </p:cTn>
                                        <p:tgtEl>
                                          <p:spTgt spid="540"/>
                                        </p:tgtEl>
                                        <p:attrNameLst>
                                          <p:attrName>style.visibility</p:attrName>
                                        </p:attrNameLst>
                                      </p:cBhvr>
                                      <p:to>
                                        <p:strVal val="visible"/>
                                      </p:to>
                                    </p:set>
                                    <p:animEffect transition="in" filter="fade">
                                      <p:cBhvr additive="repl">
                                        <p:cTn id="18" dur="500"/>
                                        <p:tgtEl>
                                          <p:spTgt spid="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pc="-1" dirty="0" smtClean="0">
                <a:solidFill>
                  <a:srgbClr val="373737"/>
                </a:solidFill>
                <a:latin typeface="Roboto Condensed"/>
              </a:rPr>
              <a:t>Serial Communication with Bluetooth Module</a:t>
            </a:r>
            <a:endParaRPr lang="en-IN" sz="3400" b="0" strike="noStrike" spc="-1" dirty="0">
              <a:latin typeface="Arial"/>
            </a:endParaRPr>
          </a:p>
        </p:txBody>
      </p:sp>
      <p:sp>
        <p:nvSpPr>
          <p:cNvPr id="538" name="CustomShape 2"/>
          <p:cNvSpPr/>
          <p:nvPr/>
        </p:nvSpPr>
        <p:spPr>
          <a:xfrm>
            <a:off x="131040" y="863280"/>
            <a:ext cx="11928960"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4960" indent="-264240" algn="just">
              <a:lnSpc>
                <a:spcPct val="90000"/>
              </a:lnSpc>
              <a:spcBef>
                <a:spcPts val="1001"/>
              </a:spcBef>
              <a:buClr>
                <a:srgbClr val="B84742"/>
              </a:buClr>
              <a:buFont typeface="Wingdings 3" charset="2"/>
              <a:buChar char=""/>
            </a:pPr>
            <a:r>
              <a:rPr lang="en-IN" sz="2400" b="0" strike="noStrike" spc="-1" dirty="0">
                <a:solidFill>
                  <a:srgbClr val="212121"/>
                </a:solidFill>
                <a:latin typeface="Roboto Condensed"/>
              </a:rPr>
              <a:t>The code in Arduino for </a:t>
            </a:r>
            <a:r>
              <a:rPr lang="en-IN" sz="2400" b="0" strike="noStrike" spc="-1" dirty="0" smtClean="0">
                <a:solidFill>
                  <a:srgbClr val="212121"/>
                </a:solidFill>
                <a:latin typeface="Roboto Condensed"/>
              </a:rPr>
              <a:t>Serial communication for Bluetooth Module </a:t>
            </a:r>
            <a:r>
              <a:rPr lang="en-IN" sz="2400" b="0" strike="noStrike" spc="-1" dirty="0">
                <a:solidFill>
                  <a:srgbClr val="212121"/>
                </a:solidFill>
                <a:latin typeface="Roboto Condensed"/>
              </a:rPr>
              <a:t>can be written as following:</a:t>
            </a:r>
            <a:endParaRPr lang="en-IN" sz="2400" b="0" strike="noStrike" spc="-1" dirty="0">
              <a:latin typeface="Arial"/>
            </a:endParaRPr>
          </a:p>
        </p:txBody>
      </p:sp>
      <p:sp>
        <p:nvSpPr>
          <p:cNvPr id="539" name="CustomShape 3"/>
          <p:cNvSpPr/>
          <p:nvPr/>
        </p:nvSpPr>
        <p:spPr>
          <a:xfrm>
            <a:off x="631079" y="1650600"/>
            <a:ext cx="11428921" cy="495504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lvl="0"/>
            <a:r>
              <a:rPr lang="en-US" altLang="en-US" sz="2000" dirty="0" smtClean="0">
                <a:solidFill>
                  <a:srgbClr val="3B78E7"/>
                </a:solidFill>
                <a:latin typeface="Consolas" panose="020B0609020204030204" pitchFamily="49" charset="0"/>
              </a:rPr>
              <a:t>	else	</a:t>
            </a:r>
            <a:r>
              <a:rPr lang="en-US" altLang="en-US" sz="2000" dirty="0" smtClean="0">
                <a:solidFill>
                  <a:srgbClr val="1E2D35"/>
                </a:solidFill>
                <a:latin typeface="Consolas" panose="020B0609020204030204" pitchFamily="49" charset="0"/>
              </a:rPr>
              <a:t>{ </a:t>
            </a:r>
          </a:p>
          <a:p>
            <a:pPr lvl="0"/>
            <a:r>
              <a:rPr lang="en-US" altLang="en-US" sz="2000" dirty="0">
                <a:solidFill>
                  <a:srgbClr val="1E2D35"/>
                </a:solidFill>
                <a:latin typeface="Consolas" panose="020B0609020204030204" pitchFamily="49" charset="0"/>
              </a:rPr>
              <a:t>	</a:t>
            </a:r>
            <a:r>
              <a:rPr lang="en-US" altLang="en-US" sz="2000" dirty="0" smtClean="0">
                <a:solidFill>
                  <a:srgbClr val="1E2D35"/>
                </a:solidFill>
                <a:latin typeface="Consolas" panose="020B0609020204030204" pitchFamily="49" charset="0"/>
              </a:rPr>
              <a:t>		message </a:t>
            </a:r>
            <a:r>
              <a:rPr lang="en-US" altLang="en-US" sz="2000" dirty="0">
                <a:solidFill>
                  <a:srgbClr val="1E2D35"/>
                </a:solidFill>
                <a:latin typeface="Consolas" panose="020B0609020204030204" pitchFamily="49" charset="0"/>
              </a:rPr>
              <a:t>= </a:t>
            </a:r>
            <a:r>
              <a:rPr lang="en-US" altLang="en-US" sz="2000" dirty="0">
                <a:solidFill>
                  <a:srgbClr val="D81B60"/>
                </a:solidFill>
                <a:latin typeface="Consolas" panose="020B0609020204030204" pitchFamily="49" charset="0"/>
              </a:rPr>
              <a:t>""</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0"/>
            <a:r>
              <a:rPr lang="en-US" altLang="en-US" sz="2000" dirty="0">
                <a:solidFill>
                  <a:srgbClr val="1E2D35"/>
                </a:solidFill>
                <a:latin typeface="Consolas" panose="020B0609020204030204" pitchFamily="49" charset="0"/>
              </a:rPr>
              <a:t>	</a:t>
            </a:r>
            <a:r>
              <a:rPr lang="en-US" altLang="en-US" sz="2000" dirty="0" smtClean="0">
                <a:solidFill>
                  <a:srgbClr val="1E2D35"/>
                </a:solidFill>
                <a:latin typeface="Consolas" panose="020B0609020204030204" pitchFamily="49" charset="0"/>
              </a:rPr>
              <a:t>	} </a:t>
            </a:r>
          </a:p>
          <a:p>
            <a:pPr lvl="0"/>
            <a:r>
              <a:rPr lang="en-US" altLang="en-US" sz="2000" dirty="0">
                <a:solidFill>
                  <a:srgbClr val="1E2D35"/>
                </a:solidFill>
                <a:latin typeface="Consolas" panose="020B0609020204030204" pitchFamily="49" charset="0"/>
              </a:rPr>
              <a:t>	</a:t>
            </a:r>
            <a:r>
              <a:rPr lang="en-US" altLang="en-US" sz="2000" dirty="0" err="1" smtClean="0">
                <a:solidFill>
                  <a:srgbClr val="1E2D35"/>
                </a:solidFill>
                <a:latin typeface="Consolas" panose="020B0609020204030204" pitchFamily="49" charset="0"/>
              </a:rPr>
              <a:t>Serial.</a:t>
            </a:r>
            <a:r>
              <a:rPr lang="en-US" altLang="en-US" sz="2000" dirty="0" err="1" smtClean="0">
                <a:solidFill>
                  <a:srgbClr val="3B78E7"/>
                </a:solidFill>
                <a:latin typeface="Consolas" panose="020B0609020204030204" pitchFamily="49" charset="0"/>
              </a:rPr>
              <a:t>write</a:t>
            </a:r>
            <a:r>
              <a:rPr lang="en-US" altLang="en-US" sz="2000" dirty="0" smtClean="0">
                <a:solidFill>
                  <a:srgbClr val="1E2D35"/>
                </a:solidFill>
                <a:latin typeface="Consolas" panose="020B0609020204030204" pitchFamily="49" charset="0"/>
              </a:rPr>
              <a:t>(</a:t>
            </a:r>
            <a:r>
              <a:rPr lang="en-US" altLang="en-US" sz="2000" dirty="0" err="1" smtClean="0">
                <a:solidFill>
                  <a:srgbClr val="1E2D35"/>
                </a:solidFill>
                <a:latin typeface="Consolas" panose="020B0609020204030204" pitchFamily="49" charset="0"/>
              </a:rPr>
              <a:t>incomingChar</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0"/>
            <a:r>
              <a:rPr lang="en-US" altLang="en-US" sz="2000" dirty="0" smtClean="0">
                <a:solidFill>
                  <a:srgbClr val="1E2D35"/>
                </a:solidFill>
                <a:latin typeface="Consolas" panose="020B0609020204030204" pitchFamily="49" charset="0"/>
              </a:rPr>
              <a:t>	} </a:t>
            </a:r>
          </a:p>
          <a:p>
            <a:pPr lvl="0"/>
            <a:endParaRPr lang="en-US" altLang="en-US" sz="2000" dirty="0">
              <a:solidFill>
                <a:srgbClr val="1E2D35"/>
              </a:solidFill>
              <a:latin typeface="Consolas" panose="020B0609020204030204" pitchFamily="49" charset="0"/>
            </a:endParaRPr>
          </a:p>
          <a:p>
            <a:pPr lvl="0"/>
            <a:r>
              <a:rPr lang="en-US" altLang="en-US" sz="2000" dirty="0" smtClean="0">
                <a:solidFill>
                  <a:srgbClr val="0D904F"/>
                </a:solidFill>
                <a:latin typeface="Consolas" panose="020B0609020204030204" pitchFamily="49" charset="0"/>
              </a:rPr>
              <a:t>// </a:t>
            </a:r>
            <a:r>
              <a:rPr lang="en-US" altLang="en-US" sz="2000" dirty="0">
                <a:solidFill>
                  <a:srgbClr val="0D904F"/>
                </a:solidFill>
                <a:latin typeface="Consolas" panose="020B0609020204030204" pitchFamily="49" charset="0"/>
              </a:rPr>
              <a:t>Check received message and control output accordingly</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0"/>
            <a:r>
              <a:rPr lang="en-US" altLang="en-US" sz="2000" dirty="0" smtClean="0">
                <a:solidFill>
                  <a:srgbClr val="3B78E7"/>
                </a:solidFill>
                <a:latin typeface="Consolas" panose="020B0609020204030204" pitchFamily="49" charset="0"/>
              </a:rPr>
              <a:t>	if</a:t>
            </a:r>
            <a:r>
              <a:rPr lang="en-US" altLang="en-US" sz="2000" dirty="0" smtClean="0">
                <a:solidFill>
                  <a:srgbClr val="1E2D35"/>
                </a:solidFill>
                <a:latin typeface="Consolas" panose="020B0609020204030204" pitchFamily="49" charset="0"/>
              </a:rPr>
              <a:t> </a:t>
            </a:r>
            <a:r>
              <a:rPr lang="en-US" altLang="en-US" sz="2000" dirty="0">
                <a:solidFill>
                  <a:srgbClr val="1E2D35"/>
                </a:solidFill>
                <a:latin typeface="Consolas" panose="020B0609020204030204" pitchFamily="49" charset="0"/>
              </a:rPr>
              <a:t>(message == </a:t>
            </a:r>
            <a:r>
              <a:rPr lang="en-US" altLang="en-US" sz="2000" dirty="0">
                <a:solidFill>
                  <a:srgbClr val="D81B60"/>
                </a:solidFill>
                <a:latin typeface="Consolas" panose="020B0609020204030204" pitchFamily="49" charset="0"/>
              </a:rPr>
              <a:t>"on"</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0"/>
            <a:r>
              <a:rPr lang="en-US" altLang="en-US" sz="2000" dirty="0">
                <a:solidFill>
                  <a:srgbClr val="1E2D35"/>
                </a:solidFill>
                <a:latin typeface="Consolas" panose="020B0609020204030204" pitchFamily="49" charset="0"/>
              </a:rPr>
              <a:t>	</a:t>
            </a:r>
            <a:r>
              <a:rPr lang="en-US" altLang="en-US" sz="2000" dirty="0" smtClean="0">
                <a:solidFill>
                  <a:srgbClr val="1E2D35"/>
                </a:solidFill>
                <a:latin typeface="Consolas" panose="020B0609020204030204" pitchFamily="49" charset="0"/>
              </a:rPr>
              <a:t>	</a:t>
            </a:r>
            <a:r>
              <a:rPr lang="en-US" altLang="en-US" sz="2000" dirty="0" err="1" smtClean="0">
                <a:solidFill>
                  <a:srgbClr val="3B78E7"/>
                </a:solidFill>
                <a:latin typeface="Consolas" panose="020B0609020204030204" pitchFamily="49" charset="0"/>
              </a:rPr>
              <a:t>digitalWrite</a:t>
            </a:r>
            <a:r>
              <a:rPr lang="en-US" altLang="en-US" sz="2000" dirty="0" smtClean="0">
                <a:solidFill>
                  <a:srgbClr val="1E2D35"/>
                </a:solidFill>
                <a:latin typeface="Consolas" panose="020B0609020204030204" pitchFamily="49" charset="0"/>
              </a:rPr>
              <a:t>(</a:t>
            </a:r>
            <a:r>
              <a:rPr lang="en-US" altLang="en-US" sz="2000" dirty="0" err="1" smtClean="0">
                <a:solidFill>
                  <a:srgbClr val="1E2D35"/>
                </a:solidFill>
                <a:latin typeface="Consolas" panose="020B0609020204030204" pitchFamily="49" charset="0"/>
              </a:rPr>
              <a:t>relayPin</a:t>
            </a:r>
            <a:r>
              <a:rPr lang="en-US" altLang="en-US" sz="2000" dirty="0">
                <a:solidFill>
                  <a:srgbClr val="1E2D35"/>
                </a:solidFill>
                <a:latin typeface="Consolas" panose="020B0609020204030204" pitchFamily="49" charset="0"/>
              </a:rPr>
              <a:t>, </a:t>
            </a:r>
            <a:r>
              <a:rPr lang="en-US" altLang="en-US" sz="2000" dirty="0" smtClean="0">
                <a:solidFill>
                  <a:srgbClr val="1E2D35"/>
                </a:solidFill>
                <a:latin typeface="Consolas" panose="020B0609020204030204" pitchFamily="49" charset="0"/>
              </a:rPr>
              <a:t>HIGH); </a:t>
            </a:r>
          </a:p>
          <a:p>
            <a:pPr lvl="0"/>
            <a:r>
              <a:rPr lang="en-US" altLang="en-US" sz="2000" dirty="0">
                <a:solidFill>
                  <a:srgbClr val="1E2D35"/>
                </a:solidFill>
                <a:latin typeface="Consolas" panose="020B0609020204030204" pitchFamily="49" charset="0"/>
              </a:rPr>
              <a:t>	</a:t>
            </a:r>
            <a:r>
              <a:rPr lang="en-US" altLang="en-US" sz="2000" dirty="0" smtClean="0">
                <a:solidFill>
                  <a:srgbClr val="1E2D35"/>
                </a:solidFill>
                <a:latin typeface="Consolas" panose="020B0609020204030204" pitchFamily="49" charset="0"/>
              </a:rPr>
              <a:t>} </a:t>
            </a:r>
          </a:p>
          <a:p>
            <a:pPr lvl="0"/>
            <a:r>
              <a:rPr lang="en-US" altLang="en-US" sz="2000" dirty="0">
                <a:solidFill>
                  <a:srgbClr val="1E2D35"/>
                </a:solidFill>
                <a:latin typeface="Consolas" panose="020B0609020204030204" pitchFamily="49" charset="0"/>
              </a:rPr>
              <a:t>	</a:t>
            </a:r>
            <a:r>
              <a:rPr lang="en-US" altLang="en-US" sz="2000" dirty="0" smtClean="0">
                <a:solidFill>
                  <a:srgbClr val="3B78E7"/>
                </a:solidFill>
                <a:latin typeface="Consolas" panose="020B0609020204030204" pitchFamily="49" charset="0"/>
              </a:rPr>
              <a:t>else</a:t>
            </a:r>
            <a:r>
              <a:rPr lang="en-US" altLang="en-US" sz="2000" dirty="0" smtClean="0">
                <a:solidFill>
                  <a:srgbClr val="1E2D35"/>
                </a:solidFill>
                <a:latin typeface="Consolas" panose="020B0609020204030204" pitchFamily="49" charset="0"/>
              </a:rPr>
              <a:t> </a:t>
            </a:r>
            <a:r>
              <a:rPr lang="en-US" altLang="en-US" sz="2000" dirty="0">
                <a:solidFill>
                  <a:srgbClr val="3B78E7"/>
                </a:solidFill>
                <a:latin typeface="Consolas" panose="020B0609020204030204" pitchFamily="49" charset="0"/>
              </a:rPr>
              <a:t>if</a:t>
            </a:r>
            <a:r>
              <a:rPr lang="en-US" altLang="en-US" sz="2000" dirty="0">
                <a:solidFill>
                  <a:srgbClr val="1E2D35"/>
                </a:solidFill>
                <a:latin typeface="Consolas" panose="020B0609020204030204" pitchFamily="49" charset="0"/>
              </a:rPr>
              <a:t> (message == </a:t>
            </a:r>
            <a:r>
              <a:rPr lang="en-US" altLang="en-US" sz="2000" dirty="0">
                <a:solidFill>
                  <a:srgbClr val="D81B60"/>
                </a:solidFill>
                <a:latin typeface="Consolas" panose="020B0609020204030204" pitchFamily="49" charset="0"/>
              </a:rPr>
              <a:t>"off</a:t>
            </a:r>
            <a:r>
              <a:rPr lang="en-US" altLang="en-US" sz="2000" dirty="0" smtClean="0">
                <a:solidFill>
                  <a:srgbClr val="D81B60"/>
                </a:solidFill>
                <a:latin typeface="Consolas" panose="020B0609020204030204" pitchFamily="49" charset="0"/>
              </a:rPr>
              <a:t>"</a:t>
            </a:r>
            <a:r>
              <a:rPr lang="en-US" altLang="en-US" sz="2000" dirty="0" smtClean="0">
                <a:solidFill>
                  <a:srgbClr val="1E2D35"/>
                </a:solidFill>
                <a:latin typeface="Consolas" panose="020B0609020204030204" pitchFamily="49" charset="0"/>
              </a:rPr>
              <a:t>){ 	</a:t>
            </a:r>
          </a:p>
          <a:p>
            <a:pPr lvl="0"/>
            <a:r>
              <a:rPr lang="en-US" altLang="en-US" sz="2000" dirty="0">
                <a:solidFill>
                  <a:srgbClr val="1E2D35"/>
                </a:solidFill>
                <a:latin typeface="Consolas" panose="020B0609020204030204" pitchFamily="49" charset="0"/>
              </a:rPr>
              <a:t>	</a:t>
            </a:r>
            <a:r>
              <a:rPr lang="en-US" altLang="en-US" sz="2000" dirty="0" smtClean="0">
                <a:solidFill>
                  <a:srgbClr val="1E2D35"/>
                </a:solidFill>
                <a:latin typeface="Consolas" panose="020B0609020204030204" pitchFamily="49" charset="0"/>
              </a:rPr>
              <a:t>	</a:t>
            </a:r>
            <a:r>
              <a:rPr lang="en-US" altLang="en-US" sz="2000" dirty="0" err="1" smtClean="0">
                <a:solidFill>
                  <a:srgbClr val="3B78E7"/>
                </a:solidFill>
                <a:latin typeface="Consolas" panose="020B0609020204030204" pitchFamily="49" charset="0"/>
              </a:rPr>
              <a:t>digitalWrite</a:t>
            </a:r>
            <a:r>
              <a:rPr lang="en-US" altLang="en-US" sz="2000" dirty="0" smtClean="0">
                <a:solidFill>
                  <a:srgbClr val="1E2D35"/>
                </a:solidFill>
                <a:latin typeface="Consolas" panose="020B0609020204030204" pitchFamily="49" charset="0"/>
              </a:rPr>
              <a:t>(</a:t>
            </a:r>
            <a:r>
              <a:rPr lang="en-US" altLang="en-US" sz="2000" dirty="0" err="1" smtClean="0">
                <a:solidFill>
                  <a:srgbClr val="1E2D35"/>
                </a:solidFill>
                <a:latin typeface="Consolas" panose="020B0609020204030204" pitchFamily="49" charset="0"/>
              </a:rPr>
              <a:t>relayPin</a:t>
            </a:r>
            <a:r>
              <a:rPr lang="en-US" altLang="en-US" sz="2000" dirty="0">
                <a:solidFill>
                  <a:srgbClr val="1E2D35"/>
                </a:solidFill>
                <a:latin typeface="Consolas" panose="020B0609020204030204" pitchFamily="49" charset="0"/>
              </a:rPr>
              <a:t>, </a:t>
            </a:r>
            <a:r>
              <a:rPr lang="en-US" altLang="en-US" sz="2000" dirty="0" smtClean="0">
                <a:solidFill>
                  <a:srgbClr val="1E2D35"/>
                </a:solidFill>
                <a:latin typeface="Consolas" panose="020B0609020204030204" pitchFamily="49" charset="0"/>
              </a:rPr>
              <a:t>LOW);</a:t>
            </a:r>
          </a:p>
          <a:p>
            <a:pPr lvl="0"/>
            <a:r>
              <a:rPr lang="en-US" altLang="en-US" sz="2000" dirty="0">
                <a:solidFill>
                  <a:srgbClr val="1E2D35"/>
                </a:solidFill>
                <a:latin typeface="Consolas" panose="020B0609020204030204" pitchFamily="49" charset="0"/>
              </a:rPr>
              <a:t>	</a:t>
            </a:r>
            <a:r>
              <a:rPr lang="en-US" altLang="en-US" sz="2000" dirty="0" smtClean="0">
                <a:solidFill>
                  <a:srgbClr val="1E2D35"/>
                </a:solidFill>
                <a:latin typeface="Consolas" panose="020B0609020204030204" pitchFamily="49" charset="0"/>
              </a:rPr>
              <a:t> </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0"/>
            <a:r>
              <a:rPr lang="en-US" altLang="en-US" sz="2000" dirty="0" smtClean="0">
                <a:solidFill>
                  <a:srgbClr val="3B78E7"/>
                </a:solidFill>
                <a:latin typeface="Consolas" panose="020B0609020204030204" pitchFamily="49" charset="0"/>
              </a:rPr>
              <a:t>delay</a:t>
            </a:r>
            <a:r>
              <a:rPr lang="en-US" altLang="en-US" sz="2000" dirty="0" smtClean="0">
                <a:solidFill>
                  <a:srgbClr val="1E2D35"/>
                </a:solidFill>
                <a:latin typeface="Consolas" panose="020B0609020204030204" pitchFamily="49" charset="0"/>
              </a:rPr>
              <a:t>(</a:t>
            </a:r>
            <a:r>
              <a:rPr lang="en-US" altLang="en-US" sz="2000" dirty="0" smtClean="0">
                <a:solidFill>
                  <a:srgbClr val="C53929"/>
                </a:solidFill>
                <a:latin typeface="Consolas" panose="020B0609020204030204" pitchFamily="49" charset="0"/>
              </a:rPr>
              <a:t>20</a:t>
            </a:r>
            <a:r>
              <a:rPr lang="en-US" altLang="en-US" sz="2000" dirty="0">
                <a:solidFill>
                  <a:srgbClr val="1E2D35"/>
                </a:solidFill>
                <a:latin typeface="Consolas" panose="020B0609020204030204" pitchFamily="49" charset="0"/>
              </a:rPr>
              <a:t>); </a:t>
            </a:r>
            <a:endParaRPr lang="en-US" altLang="en-US" sz="2000" dirty="0" smtClean="0">
              <a:solidFill>
                <a:srgbClr val="1E2D35"/>
              </a:solidFill>
              <a:latin typeface="Consolas" panose="020B0609020204030204" pitchFamily="49" charset="0"/>
            </a:endParaRPr>
          </a:p>
          <a:p>
            <a:pPr lvl="0"/>
            <a:r>
              <a:rPr lang="en-US" altLang="en-US" sz="2000" dirty="0" smtClean="0">
                <a:solidFill>
                  <a:srgbClr val="1E2D35"/>
                </a:solidFill>
                <a:latin typeface="Consolas" panose="020B0609020204030204" pitchFamily="49" charset="0"/>
              </a:rPr>
              <a:t>}</a:t>
            </a:r>
            <a:r>
              <a:rPr lang="en-US" altLang="en-US" sz="1200" dirty="0" smtClean="0"/>
              <a:t> </a:t>
            </a:r>
            <a:endParaRPr lang="en-US" altLang="en-US" sz="2000" dirty="0">
              <a:latin typeface="Arial" panose="020B0604020202020204" pitchFamily="34" charset="0"/>
            </a:endParaRPr>
          </a:p>
          <a:p>
            <a:endParaRPr lang="en-IN" sz="2000" dirty="0" smtClean="0">
              <a:solidFill>
                <a:srgbClr val="000000"/>
              </a:solidFill>
              <a:latin typeface="Courier New" panose="02070309020205020404" pitchFamily="49" charset="0"/>
            </a:endParaRPr>
          </a:p>
        </p:txBody>
      </p:sp>
      <p:sp>
        <p:nvSpPr>
          <p:cNvPr id="540" name="CustomShape 4"/>
          <p:cNvSpPr/>
          <p:nvPr/>
        </p:nvSpPr>
        <p:spPr>
          <a:xfrm>
            <a:off x="130500" y="1649880"/>
            <a:ext cx="501120" cy="495576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smtClean="0">
                <a:solidFill>
                  <a:srgbClr val="585858"/>
                </a:solidFill>
                <a:latin typeface="Consolas"/>
                <a:ea typeface="DejaVu Sans"/>
              </a:rPr>
              <a:t>31</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32</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33</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34</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35</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36</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37</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38</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39</a:t>
            </a:r>
            <a:endParaRPr lang="en-IN" sz="2000" b="0" strike="noStrike" spc="-1" dirty="0">
              <a:latin typeface="Arial"/>
            </a:endParaRPr>
          </a:p>
          <a:p>
            <a:pPr algn="r">
              <a:lnSpc>
                <a:spcPct val="100000"/>
              </a:lnSpc>
            </a:pPr>
            <a:r>
              <a:rPr lang="en-IN" sz="2000" b="1" spc="-1" dirty="0">
                <a:solidFill>
                  <a:srgbClr val="585858"/>
                </a:solidFill>
                <a:latin typeface="Consolas"/>
                <a:ea typeface="DejaVu Sans"/>
              </a:rPr>
              <a:t>4</a:t>
            </a:r>
            <a:r>
              <a:rPr lang="en-IN" sz="2000" b="1" strike="noStrike" spc="-1" dirty="0" smtClean="0">
                <a:solidFill>
                  <a:srgbClr val="585858"/>
                </a:solidFill>
                <a:latin typeface="Consolas"/>
                <a:ea typeface="DejaVu Sans"/>
              </a:rPr>
              <a:t>0</a:t>
            </a:r>
            <a:endParaRPr lang="en-IN" sz="2000" b="0" strike="noStrike" spc="-1" dirty="0">
              <a:latin typeface="Arial"/>
            </a:endParaRPr>
          </a:p>
          <a:p>
            <a:pPr algn="r">
              <a:lnSpc>
                <a:spcPct val="100000"/>
              </a:lnSpc>
            </a:pPr>
            <a:r>
              <a:rPr lang="en-IN" sz="2000" b="1" spc="-1" dirty="0">
                <a:solidFill>
                  <a:srgbClr val="585858"/>
                </a:solidFill>
                <a:latin typeface="Consolas"/>
                <a:ea typeface="DejaVu Sans"/>
              </a:rPr>
              <a:t>4</a:t>
            </a:r>
            <a:r>
              <a:rPr lang="en-IN" sz="2000" b="1" strike="noStrike" spc="-1" dirty="0" smtClean="0">
                <a:solidFill>
                  <a:srgbClr val="585858"/>
                </a:solidFill>
                <a:latin typeface="Consolas"/>
                <a:ea typeface="DejaVu Sans"/>
              </a:rPr>
              <a:t>1</a:t>
            </a:r>
            <a:endParaRPr lang="en-IN" sz="2000" b="0" strike="noStrike" spc="-1" dirty="0">
              <a:latin typeface="Arial"/>
            </a:endParaRPr>
          </a:p>
          <a:p>
            <a:pPr algn="r">
              <a:lnSpc>
                <a:spcPct val="100000"/>
              </a:lnSpc>
            </a:pPr>
            <a:r>
              <a:rPr lang="en-IN" sz="2000" b="1" spc="-1" dirty="0">
                <a:solidFill>
                  <a:srgbClr val="585858"/>
                </a:solidFill>
                <a:latin typeface="Consolas"/>
                <a:ea typeface="DejaVu Sans"/>
              </a:rPr>
              <a:t>4</a:t>
            </a:r>
            <a:r>
              <a:rPr lang="en-IN" sz="2000" b="1" strike="noStrike" spc="-1" dirty="0" smtClean="0">
                <a:solidFill>
                  <a:srgbClr val="585858"/>
                </a:solidFill>
                <a:latin typeface="Consolas"/>
                <a:ea typeface="DejaVu Sans"/>
              </a:rPr>
              <a:t>2</a:t>
            </a:r>
            <a:endParaRPr lang="en-IN" sz="2000" b="0" strike="noStrike" spc="-1" dirty="0">
              <a:latin typeface="Arial"/>
            </a:endParaRPr>
          </a:p>
          <a:p>
            <a:pPr algn="r">
              <a:lnSpc>
                <a:spcPct val="100000"/>
              </a:lnSpc>
            </a:pPr>
            <a:r>
              <a:rPr lang="en-IN" sz="2000" b="1" spc="-1" dirty="0">
                <a:solidFill>
                  <a:srgbClr val="585858"/>
                </a:solidFill>
                <a:latin typeface="Consolas"/>
                <a:ea typeface="DejaVu Sans"/>
              </a:rPr>
              <a:t>4</a:t>
            </a:r>
            <a:r>
              <a:rPr lang="en-IN" sz="2000" b="1" strike="noStrike" spc="-1" dirty="0" smtClean="0">
                <a:solidFill>
                  <a:srgbClr val="585858"/>
                </a:solidFill>
                <a:latin typeface="Consolas"/>
                <a:ea typeface="DejaVu Sans"/>
              </a:rPr>
              <a:t>3</a:t>
            </a:r>
            <a:endParaRPr lang="en-IN" sz="2000" b="0" strike="noStrike" spc="-1" dirty="0">
              <a:latin typeface="Arial"/>
            </a:endParaRPr>
          </a:p>
          <a:p>
            <a:pPr algn="r">
              <a:lnSpc>
                <a:spcPct val="100000"/>
              </a:lnSpc>
            </a:pPr>
            <a:r>
              <a:rPr lang="en-IN" sz="2000" b="1" spc="-1" dirty="0">
                <a:solidFill>
                  <a:srgbClr val="585858"/>
                </a:solidFill>
                <a:latin typeface="Consolas"/>
                <a:ea typeface="DejaVu Sans"/>
              </a:rPr>
              <a:t>4</a:t>
            </a:r>
            <a:r>
              <a:rPr lang="en-IN" sz="2000" b="1" strike="noStrike" spc="-1" dirty="0" smtClean="0">
                <a:solidFill>
                  <a:srgbClr val="585858"/>
                </a:solidFill>
                <a:latin typeface="Consolas"/>
                <a:ea typeface="DejaVu Sans"/>
              </a:rPr>
              <a:t>4</a:t>
            </a:r>
            <a:endParaRPr lang="en-IN" sz="2000" b="1" strike="noStrike" spc="-1" dirty="0">
              <a:solidFill>
                <a:srgbClr val="585858"/>
              </a:solidFill>
              <a:latin typeface="Consolas"/>
              <a:ea typeface="DejaVu Sans"/>
            </a:endParaRPr>
          </a:p>
          <a:p>
            <a:pPr algn="r">
              <a:lnSpc>
                <a:spcPct val="100000"/>
              </a:lnSpc>
            </a:pPr>
            <a:r>
              <a:rPr lang="en-IN" sz="2000" b="1" spc="-1" dirty="0">
                <a:solidFill>
                  <a:srgbClr val="585858"/>
                </a:solidFill>
                <a:latin typeface="Consolas"/>
                <a:ea typeface="DejaVu Sans"/>
              </a:rPr>
              <a:t>4</a:t>
            </a:r>
            <a:r>
              <a:rPr lang="en-IN" sz="2000" b="1" spc="-1" dirty="0" smtClean="0">
                <a:solidFill>
                  <a:srgbClr val="585858"/>
                </a:solidFill>
                <a:latin typeface="Consolas"/>
                <a:ea typeface="DejaVu Sans"/>
              </a:rPr>
              <a:t>5</a:t>
            </a:r>
            <a:endParaRPr lang="en-IN" sz="2000" b="0" strike="noStrike" spc="-1" dirty="0">
              <a:latin typeface="Arial"/>
            </a:endParaRPr>
          </a:p>
        </p:txBody>
      </p:sp>
      <p:sp>
        <p:nvSpPr>
          <p:cNvPr id="541" name="CustomShape 5"/>
          <p:cNvSpPr/>
          <p:nvPr/>
        </p:nvSpPr>
        <p:spPr>
          <a:xfrm>
            <a:off x="131040" y="1321560"/>
            <a:ext cx="178452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bluetooth</a:t>
            </a:r>
            <a:r>
              <a:rPr lang="en-IN" sz="1600" b="0" strike="noStrike" spc="-1" dirty="0" err="1" smtClean="0">
                <a:solidFill>
                  <a:srgbClr val="FFFFFF"/>
                </a:solidFill>
                <a:latin typeface="Roboto Condensed"/>
                <a:ea typeface="DejaVu Sans"/>
              </a:rPr>
              <a:t>.ino</a:t>
            </a:r>
            <a:endParaRPr lang="en-IN" sz="1600" b="0" strike="noStrike" spc="-1" dirty="0">
              <a:latin typeface="Arial"/>
            </a:endParaRPr>
          </a:p>
        </p:txBody>
      </p:sp>
    </p:spTree>
    <p:extLst>
      <p:ext uri="{BB962C8B-B14F-4D97-AF65-F5344CB8AC3E}">
        <p14:creationId xmlns:p14="http://schemas.microsoft.com/office/powerpoint/2010/main" val="590161217"/>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animEffect transition="in" filter="fade">
                                      <p:cBhvr additive="repl">
                                        <p:cTn id="7" dur="500"/>
                                        <p:tgtEl>
                                          <p:spTgt spid="5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39"/>
                                        </p:tgtEl>
                                        <p:attrNameLst>
                                          <p:attrName>style.visibility</p:attrName>
                                        </p:attrNameLst>
                                      </p:cBhvr>
                                      <p:to>
                                        <p:strVal val="visible"/>
                                      </p:to>
                                    </p:set>
                                    <p:animEffect transition="in" filter="fade">
                                      <p:cBhvr additive="repl">
                                        <p:cTn id="12" dur="500"/>
                                        <p:tgtEl>
                                          <p:spTgt spid="539"/>
                                        </p:tgtEl>
                                      </p:cBhvr>
                                    </p:animEffect>
                                  </p:childTnLst>
                                </p:cTn>
                              </p:par>
                              <p:par>
                                <p:cTn id="13" presetID="10" presetClass="entr" fill="hold" nodeType="withEffect">
                                  <p:stCondLst>
                                    <p:cond delay="0"/>
                                  </p:stCondLst>
                                  <p:childTnLst>
                                    <p:set>
                                      <p:cBhvr>
                                        <p:cTn id="14" dur="1" fill="hold">
                                          <p:stCondLst>
                                            <p:cond delay="0"/>
                                          </p:stCondLst>
                                        </p:cTn>
                                        <p:tgtEl>
                                          <p:spTgt spid="541"/>
                                        </p:tgtEl>
                                        <p:attrNameLst>
                                          <p:attrName>style.visibility</p:attrName>
                                        </p:attrNameLst>
                                      </p:cBhvr>
                                      <p:to>
                                        <p:strVal val="visible"/>
                                      </p:to>
                                    </p:set>
                                    <p:animEffect transition="in" filter="fade">
                                      <p:cBhvr additive="repl">
                                        <p:cTn id="15" dur="500"/>
                                        <p:tgtEl>
                                          <p:spTgt spid="541"/>
                                        </p:tgtEl>
                                      </p:cBhvr>
                                    </p:animEffect>
                                  </p:childTnLst>
                                </p:cTn>
                              </p:par>
                              <p:par>
                                <p:cTn id="16" presetID="10" presetClass="entr" fill="hold" nodeType="withEffect">
                                  <p:stCondLst>
                                    <p:cond delay="0"/>
                                  </p:stCondLst>
                                  <p:childTnLst>
                                    <p:set>
                                      <p:cBhvr>
                                        <p:cTn id="17" dur="1" fill="hold">
                                          <p:stCondLst>
                                            <p:cond delay="0"/>
                                          </p:stCondLst>
                                        </p:cTn>
                                        <p:tgtEl>
                                          <p:spTgt spid="540"/>
                                        </p:tgtEl>
                                        <p:attrNameLst>
                                          <p:attrName>style.visibility</p:attrName>
                                        </p:attrNameLst>
                                      </p:cBhvr>
                                      <p:to>
                                        <p:strVal val="visible"/>
                                      </p:to>
                                    </p:set>
                                    <p:animEffect transition="in" filter="fade">
                                      <p:cBhvr additive="repl">
                                        <p:cTn id="18" dur="500"/>
                                        <p:tgtEl>
                                          <p:spTgt spid="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Zigbee</a:t>
            </a:r>
            <a:r>
              <a:rPr lang="en-US" dirty="0" smtClean="0"/>
              <a:t>/</a:t>
            </a:r>
            <a:r>
              <a:rPr lang="en-US" dirty="0" err="1" smtClean="0"/>
              <a:t>XBee</a:t>
            </a:r>
            <a:r>
              <a:rPr lang="en-US" dirty="0" smtClean="0"/>
              <a:t> Module with </a:t>
            </a:r>
            <a:r>
              <a:rPr lang="en-US" dirty="0"/>
              <a:t>Arduino and </a:t>
            </a:r>
            <a:r>
              <a:rPr lang="en-US" dirty="0" err="1"/>
              <a:t>NodeMCU</a:t>
            </a:r>
            <a:endParaRPr lang="en-IN" dirty="0"/>
          </a:p>
        </p:txBody>
      </p:sp>
      <p:sp>
        <p:nvSpPr>
          <p:cNvPr id="3" name="Content Placeholder 2"/>
          <p:cNvSpPr>
            <a:spLocks noGrp="1"/>
          </p:cNvSpPr>
          <p:nvPr>
            <p:ph idx="1"/>
          </p:nvPr>
        </p:nvSpPr>
        <p:spPr/>
        <p:txBody>
          <a:bodyPr/>
          <a:lstStyle/>
          <a:p>
            <a:r>
              <a:rPr lang="en-US" dirty="0" err="1"/>
              <a:t>Zigbee</a:t>
            </a:r>
            <a:r>
              <a:rPr lang="en-US" dirty="0"/>
              <a:t> is a popular wireless communication protocol used to transfer a small amount of data with very low power. </a:t>
            </a:r>
            <a:endParaRPr lang="en-US" dirty="0" smtClean="0"/>
          </a:p>
          <a:p>
            <a:r>
              <a:rPr lang="en-US" dirty="0" smtClean="0"/>
              <a:t>It </a:t>
            </a:r>
            <a:r>
              <a:rPr lang="en-US" dirty="0"/>
              <a:t>is widely used in applications where data has to be shared among many nodes within personal space and with the advent of the Internet of things (IoT</a:t>
            </a:r>
            <a:r>
              <a:rPr lang="en-US" dirty="0" smtClean="0"/>
              <a:t>).</a:t>
            </a:r>
          </a:p>
          <a:p>
            <a:r>
              <a:rPr lang="en-US" dirty="0"/>
              <a:t> </a:t>
            </a:r>
            <a:r>
              <a:rPr lang="en-US" b="1" dirty="0" err="1">
                <a:solidFill>
                  <a:srgbClr val="C00000"/>
                </a:solidFill>
              </a:rPr>
              <a:t>XBee</a:t>
            </a:r>
            <a:r>
              <a:rPr lang="en-US" b="1" dirty="0">
                <a:solidFill>
                  <a:srgbClr val="C00000"/>
                </a:solidFill>
              </a:rPr>
              <a:t> is a module</a:t>
            </a:r>
            <a:r>
              <a:rPr lang="en-US" dirty="0"/>
              <a:t>, a product, which supports many wireless communication protocols like ZigBee, 802.15.4, 868 MHz modules, </a:t>
            </a:r>
            <a:r>
              <a:rPr lang="en-US" dirty="0" smtClean="0"/>
              <a:t>etc.</a:t>
            </a:r>
          </a:p>
          <a:p>
            <a:r>
              <a:rPr lang="en-US" b="1" dirty="0" err="1" smtClean="0">
                <a:solidFill>
                  <a:srgbClr val="C00000"/>
                </a:solidFill>
              </a:rPr>
              <a:t>Zigbee</a:t>
            </a:r>
            <a:r>
              <a:rPr lang="en-US" b="1" dirty="0" smtClean="0">
                <a:solidFill>
                  <a:srgbClr val="C00000"/>
                </a:solidFill>
              </a:rPr>
              <a:t> </a:t>
            </a:r>
            <a:r>
              <a:rPr lang="en-US" b="1" dirty="0">
                <a:solidFill>
                  <a:srgbClr val="C00000"/>
                </a:solidFill>
              </a:rPr>
              <a:t>is a standard protocol </a:t>
            </a:r>
            <a:r>
              <a:rPr lang="en-US" dirty="0"/>
              <a:t>used to establish wireless networking (ZigBee communication). </a:t>
            </a:r>
            <a:endParaRPr lang="en-US" dirty="0" smtClean="0"/>
          </a:p>
          <a:p>
            <a:r>
              <a:rPr lang="en-US" dirty="0"/>
              <a:t>To establish </a:t>
            </a:r>
            <a:r>
              <a:rPr lang="en-US" b="1" dirty="0" err="1">
                <a:solidFill>
                  <a:srgbClr val="C00000"/>
                </a:solidFill>
              </a:rPr>
              <a:t>Zigbee</a:t>
            </a:r>
            <a:r>
              <a:rPr lang="en-US" b="1" dirty="0">
                <a:solidFill>
                  <a:srgbClr val="C00000"/>
                </a:solidFill>
              </a:rPr>
              <a:t> </a:t>
            </a:r>
            <a:r>
              <a:rPr lang="en-US" b="1" dirty="0" smtClean="0">
                <a:solidFill>
                  <a:srgbClr val="C00000"/>
                </a:solidFill>
              </a:rPr>
              <a:t>communication</a:t>
            </a:r>
            <a:r>
              <a:rPr lang="en-US" dirty="0"/>
              <a:t>:</a:t>
            </a:r>
            <a:endParaRPr lang="en-US" dirty="0" smtClean="0"/>
          </a:p>
          <a:p>
            <a:r>
              <a:rPr lang="en-US" dirty="0" smtClean="0"/>
              <a:t>A receiver </a:t>
            </a:r>
            <a:r>
              <a:rPr lang="en-US" dirty="0">
                <a:solidFill>
                  <a:srgbClr val="C00000"/>
                </a:solidFill>
              </a:rPr>
              <a:t>(</a:t>
            </a:r>
            <a:r>
              <a:rPr lang="en-US" b="1" dirty="0" smtClean="0">
                <a:solidFill>
                  <a:srgbClr val="C00000"/>
                </a:solidFill>
              </a:rPr>
              <a:t>endpoint</a:t>
            </a:r>
            <a:r>
              <a:rPr lang="en-US" dirty="0" smtClean="0">
                <a:solidFill>
                  <a:srgbClr val="C00000"/>
                </a:solidFill>
              </a:rPr>
              <a:t>)(receive data) </a:t>
            </a:r>
            <a:r>
              <a:rPr lang="en-US" dirty="0" smtClean="0"/>
              <a:t>and transmitter </a:t>
            </a:r>
            <a:r>
              <a:rPr lang="en-US" dirty="0">
                <a:solidFill>
                  <a:srgbClr val="C00000"/>
                </a:solidFill>
              </a:rPr>
              <a:t>(</a:t>
            </a:r>
            <a:r>
              <a:rPr lang="en-US" b="1" dirty="0">
                <a:solidFill>
                  <a:srgbClr val="C00000"/>
                </a:solidFill>
              </a:rPr>
              <a:t>coordinator</a:t>
            </a:r>
            <a:r>
              <a:rPr lang="en-US" dirty="0" smtClean="0">
                <a:solidFill>
                  <a:srgbClr val="C00000"/>
                </a:solidFill>
              </a:rPr>
              <a:t>) (Send Data).</a:t>
            </a:r>
          </a:p>
          <a:p>
            <a:r>
              <a:rPr lang="en-US" b="1" dirty="0" err="1">
                <a:solidFill>
                  <a:srgbClr val="C00000"/>
                </a:solidFill>
              </a:rPr>
              <a:t>XBee</a:t>
            </a:r>
            <a:r>
              <a:rPr lang="en-US" b="1" dirty="0">
                <a:solidFill>
                  <a:srgbClr val="C00000"/>
                </a:solidFill>
              </a:rPr>
              <a:t> module connected with </a:t>
            </a:r>
            <a:r>
              <a:rPr lang="en-US" b="1" dirty="0" smtClean="0">
                <a:solidFill>
                  <a:srgbClr val="C00000"/>
                </a:solidFill>
              </a:rPr>
              <a:t>Arduino/NodeMCU</a:t>
            </a:r>
            <a:r>
              <a:rPr lang="en-US" dirty="0"/>
              <a:t> </a:t>
            </a:r>
            <a:r>
              <a:rPr lang="en-US" dirty="0" smtClean="0"/>
              <a:t>which works either as endpoint or coordinator</a:t>
            </a:r>
            <a:endParaRPr lang="en-US" dirty="0">
              <a:solidFill>
                <a:srgbClr val="C00000"/>
              </a:solidFill>
            </a:endParaRPr>
          </a:p>
        </p:txBody>
      </p:sp>
      <p:sp>
        <p:nvSpPr>
          <p:cNvPr id="12" name="Lightning Bolt 11"/>
          <p:cNvSpPr/>
          <p:nvPr/>
        </p:nvSpPr>
        <p:spPr>
          <a:xfrm flipV="1">
            <a:off x="4182089" y="5046022"/>
            <a:ext cx="1204686" cy="624114"/>
          </a:xfrm>
          <a:prstGeom prst="lightningBol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2217268" y="5419607"/>
            <a:ext cx="2152261" cy="1047102"/>
          </a:xfrm>
          <a:prstGeom prst="rect">
            <a:avLst/>
          </a:prstGeom>
          <a:solidFill>
            <a:srgbClr val="0D7393"/>
          </a:solid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Arduino-1</a:t>
            </a:r>
          </a:p>
          <a:p>
            <a:pPr algn="ctr"/>
            <a:r>
              <a:rPr lang="en-US" sz="2800" dirty="0" smtClean="0"/>
              <a:t>(Coordinator)</a:t>
            </a:r>
            <a:endParaRPr lang="en-IN" sz="2800" dirty="0"/>
          </a:p>
        </p:txBody>
      </p:sp>
      <p:sp>
        <p:nvSpPr>
          <p:cNvPr id="14" name="Lightning Bolt 13"/>
          <p:cNvSpPr/>
          <p:nvPr/>
        </p:nvSpPr>
        <p:spPr>
          <a:xfrm>
            <a:off x="6319868" y="4929722"/>
            <a:ext cx="1146628" cy="766614"/>
          </a:xfrm>
          <a:prstGeom prst="lightningBol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7719946" y="5419607"/>
            <a:ext cx="2152261" cy="1047102"/>
          </a:xfrm>
          <a:prstGeom prst="rect">
            <a:avLst/>
          </a:prstGeom>
          <a:solidFill>
            <a:srgbClr val="0D7393"/>
          </a:solid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Arduino-2</a:t>
            </a:r>
          </a:p>
          <a:p>
            <a:pPr algn="ctr"/>
            <a:r>
              <a:rPr lang="en-US" sz="2800" dirty="0" smtClean="0"/>
              <a:t>(End-Point)</a:t>
            </a:r>
            <a:endParaRPr lang="en-IN" sz="2800" dirty="0"/>
          </a:p>
        </p:txBody>
      </p:sp>
      <p:sp>
        <p:nvSpPr>
          <p:cNvPr id="16" name="Snip Same Side Corner Rectangle 15"/>
          <p:cNvSpPr/>
          <p:nvPr/>
        </p:nvSpPr>
        <p:spPr>
          <a:xfrm>
            <a:off x="7146632" y="5253184"/>
            <a:ext cx="691082" cy="615535"/>
          </a:xfrm>
          <a:prstGeom prst="snip2Same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Xbee</a:t>
            </a:r>
            <a:endParaRPr lang="en-IN" sz="1400" dirty="0"/>
          </a:p>
        </p:txBody>
      </p:sp>
      <p:sp>
        <p:nvSpPr>
          <p:cNvPr id="17" name="Snip Same Side Corner Rectangle 16"/>
          <p:cNvSpPr/>
          <p:nvPr/>
        </p:nvSpPr>
        <p:spPr>
          <a:xfrm>
            <a:off x="4074886" y="5257977"/>
            <a:ext cx="638629" cy="615535"/>
          </a:xfrm>
          <a:prstGeom prst="snip2Same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Xbee</a:t>
            </a:r>
            <a:endParaRPr lang="en-IN" sz="1400" dirty="0"/>
          </a:p>
        </p:txBody>
      </p:sp>
    </p:spTree>
    <p:extLst>
      <p:ext uri="{BB962C8B-B14F-4D97-AF65-F5344CB8AC3E}">
        <p14:creationId xmlns:p14="http://schemas.microsoft.com/office/powerpoint/2010/main" val="394970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13" grpId="0" animBg="1"/>
      <p:bldP spid="14" grpId="0" animBg="1"/>
      <p:bldP spid="15" grpId="0" animBg="1"/>
      <p:bldP spid="16" grpId="0" animBg="1"/>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Interfacing </a:t>
            </a:r>
            <a:r>
              <a:rPr lang="en-US" dirty="0" err="1"/>
              <a:t>XBee</a:t>
            </a:r>
            <a:r>
              <a:rPr lang="en-US" dirty="0"/>
              <a:t> With Arduino (Transmitting Side)</a:t>
            </a:r>
            <a:endParaRPr lang="en-IN" dirty="0"/>
          </a:p>
        </p:txBody>
      </p:sp>
      <p:sp>
        <p:nvSpPr>
          <p:cNvPr id="3" name="Content Placeholder 2"/>
          <p:cNvSpPr>
            <a:spLocks noGrp="1"/>
          </p:cNvSpPr>
          <p:nvPr>
            <p:ph idx="1"/>
          </p:nvPr>
        </p:nvSpPr>
        <p:spPr/>
        <p:txBody>
          <a:bodyPr/>
          <a:lstStyle/>
          <a:p>
            <a:r>
              <a:rPr lang="en-US" dirty="0"/>
              <a:t>Connect </a:t>
            </a:r>
            <a:r>
              <a:rPr lang="en-US" dirty="0">
                <a:solidFill>
                  <a:srgbClr val="C00000"/>
                </a:solidFill>
              </a:rPr>
              <a:t>VCC (pin 1) </a:t>
            </a:r>
            <a:r>
              <a:rPr lang="en-US" dirty="0"/>
              <a:t>of </a:t>
            </a:r>
            <a:r>
              <a:rPr lang="en-US" dirty="0" err="1"/>
              <a:t>XBee</a:t>
            </a:r>
            <a:r>
              <a:rPr lang="en-US" dirty="0"/>
              <a:t> module to </a:t>
            </a:r>
            <a:r>
              <a:rPr lang="en-US" dirty="0">
                <a:solidFill>
                  <a:srgbClr val="C00000"/>
                </a:solidFill>
              </a:rPr>
              <a:t>3.3V</a:t>
            </a:r>
            <a:r>
              <a:rPr lang="en-US" dirty="0"/>
              <a:t> of Arduino Nano </a:t>
            </a:r>
            <a:r>
              <a:rPr lang="en-US" dirty="0" smtClean="0"/>
              <a:t>.</a:t>
            </a:r>
          </a:p>
          <a:p>
            <a:r>
              <a:rPr lang="en-US" dirty="0" smtClean="0">
                <a:solidFill>
                  <a:srgbClr val="002060"/>
                </a:solidFill>
              </a:rPr>
              <a:t>GND </a:t>
            </a:r>
            <a:r>
              <a:rPr lang="en-US" dirty="0">
                <a:solidFill>
                  <a:srgbClr val="002060"/>
                </a:solidFill>
              </a:rPr>
              <a:t>(pin 10) </a:t>
            </a:r>
            <a:r>
              <a:rPr lang="en-US" dirty="0"/>
              <a:t>of </a:t>
            </a:r>
            <a:r>
              <a:rPr lang="en-US" dirty="0" err="1"/>
              <a:t>XBee</a:t>
            </a:r>
            <a:r>
              <a:rPr lang="en-US" dirty="0"/>
              <a:t> to </a:t>
            </a:r>
            <a:r>
              <a:rPr lang="en-US" dirty="0">
                <a:solidFill>
                  <a:srgbClr val="002060"/>
                </a:solidFill>
              </a:rPr>
              <a:t>GND</a:t>
            </a:r>
            <a:r>
              <a:rPr lang="en-US" dirty="0"/>
              <a:t> of Arduino Nano. </a:t>
            </a:r>
            <a:endParaRPr lang="en-US" dirty="0" smtClean="0"/>
          </a:p>
          <a:p>
            <a:r>
              <a:rPr lang="en-US" dirty="0" smtClean="0"/>
              <a:t>These </a:t>
            </a:r>
            <a:r>
              <a:rPr lang="en-US" dirty="0"/>
              <a:t>two connections make up for powering the transmitting side </a:t>
            </a:r>
            <a:r>
              <a:rPr lang="en-US" dirty="0" err="1"/>
              <a:t>XBee</a:t>
            </a:r>
            <a:r>
              <a:rPr lang="en-US" dirty="0"/>
              <a:t> module. </a:t>
            </a:r>
            <a:endParaRPr lang="en-US" dirty="0" smtClean="0"/>
          </a:p>
          <a:p>
            <a:r>
              <a:rPr lang="en-US" dirty="0" smtClean="0"/>
              <a:t>Connect </a:t>
            </a:r>
            <a:r>
              <a:rPr lang="en-US" dirty="0" err="1">
                <a:solidFill>
                  <a:srgbClr val="C00000"/>
                </a:solidFill>
              </a:rPr>
              <a:t>Dout</a:t>
            </a:r>
            <a:r>
              <a:rPr lang="en-US" dirty="0">
                <a:solidFill>
                  <a:srgbClr val="C00000"/>
                </a:solidFill>
              </a:rPr>
              <a:t> (pin 2) </a:t>
            </a:r>
            <a:r>
              <a:rPr lang="en-US" dirty="0"/>
              <a:t>to </a:t>
            </a:r>
            <a:r>
              <a:rPr lang="en-US" dirty="0">
                <a:solidFill>
                  <a:srgbClr val="C00000"/>
                </a:solidFill>
              </a:rPr>
              <a:t>D2</a:t>
            </a:r>
            <a:r>
              <a:rPr lang="en-US" dirty="0"/>
              <a:t> of Arduino </a:t>
            </a:r>
            <a:r>
              <a:rPr lang="en-US" dirty="0" smtClean="0"/>
              <a:t>Nano.</a:t>
            </a:r>
          </a:p>
          <a:p>
            <a:r>
              <a:rPr lang="en-US" dirty="0" smtClean="0">
                <a:solidFill>
                  <a:srgbClr val="C00000"/>
                </a:solidFill>
              </a:rPr>
              <a:t>Din </a:t>
            </a:r>
            <a:r>
              <a:rPr lang="en-US" dirty="0">
                <a:solidFill>
                  <a:srgbClr val="C00000"/>
                </a:solidFill>
              </a:rPr>
              <a:t>(pin 3) </a:t>
            </a:r>
            <a:r>
              <a:rPr lang="en-US" dirty="0"/>
              <a:t>to </a:t>
            </a:r>
            <a:r>
              <a:rPr lang="en-US" dirty="0">
                <a:solidFill>
                  <a:srgbClr val="C00000"/>
                </a:solidFill>
              </a:rPr>
              <a:t>D3</a:t>
            </a:r>
            <a:r>
              <a:rPr lang="en-US" dirty="0"/>
              <a:t> of Arduino Nano. </a:t>
            </a:r>
            <a:endParaRPr lang="en-US" dirty="0" smtClean="0"/>
          </a:p>
          <a:p>
            <a:r>
              <a:rPr lang="en-US" dirty="0" smtClean="0">
                <a:solidFill>
                  <a:srgbClr val="C00000"/>
                </a:solidFill>
              </a:rPr>
              <a:t>Pushbutton</a:t>
            </a:r>
            <a:r>
              <a:rPr lang="en-US" dirty="0" smtClean="0"/>
              <a:t> Connected to </a:t>
            </a:r>
            <a:r>
              <a:rPr lang="en-US" dirty="0" smtClean="0">
                <a:solidFill>
                  <a:srgbClr val="C00000"/>
                </a:solidFill>
              </a:rPr>
              <a:t>D5</a:t>
            </a:r>
            <a:r>
              <a:rPr lang="en-US" dirty="0" smtClean="0"/>
              <a:t>.</a:t>
            </a:r>
          </a:p>
          <a:p>
            <a:pPr lvl="1"/>
            <a:r>
              <a:rPr lang="en-US" dirty="0" smtClean="0"/>
              <a:t>Active Low.(</a:t>
            </a:r>
            <a:r>
              <a:rPr lang="en-US" dirty="0" smtClean="0">
                <a:latin typeface="Arial Rounded MT Bold" panose="020F0704030504030204" pitchFamily="34" charset="0"/>
              </a:rPr>
              <a:t>INPUT_PULLUP</a:t>
            </a:r>
            <a:r>
              <a:rPr lang="en-US" dirty="0" smtClean="0"/>
              <a:t>)</a:t>
            </a:r>
          </a:p>
          <a:p>
            <a:endParaRPr lang="en-US" dirty="0" smtClean="0"/>
          </a:p>
        </p:txBody>
      </p:sp>
      <p:pic>
        <p:nvPicPr>
          <p:cNvPr id="1026" name="Picture 2" descr="Circuit Connections of XBee With Arduino (Transmitting S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5938258" y="1577311"/>
            <a:ext cx="3533122" cy="5955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212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Interfacing </a:t>
            </a:r>
            <a:r>
              <a:rPr lang="en-US" dirty="0" err="1"/>
              <a:t>XBee</a:t>
            </a:r>
            <a:r>
              <a:rPr lang="en-US" dirty="0"/>
              <a:t> With </a:t>
            </a:r>
            <a:r>
              <a:rPr lang="en-US" dirty="0" err="1"/>
              <a:t>NodeMCU</a:t>
            </a:r>
            <a:r>
              <a:rPr lang="en-US" dirty="0"/>
              <a:t> (Receiving Side)</a:t>
            </a:r>
            <a:endParaRPr lang="en-IN" dirty="0"/>
          </a:p>
        </p:txBody>
      </p:sp>
      <p:sp>
        <p:nvSpPr>
          <p:cNvPr id="3" name="Content Placeholder 2"/>
          <p:cNvSpPr>
            <a:spLocks noGrp="1"/>
          </p:cNvSpPr>
          <p:nvPr>
            <p:ph idx="1"/>
          </p:nvPr>
        </p:nvSpPr>
        <p:spPr/>
        <p:txBody>
          <a:bodyPr/>
          <a:lstStyle/>
          <a:p>
            <a:r>
              <a:rPr lang="en-US" dirty="0"/>
              <a:t>Connect </a:t>
            </a:r>
            <a:r>
              <a:rPr lang="en-US" b="1" dirty="0" err="1">
                <a:solidFill>
                  <a:srgbClr val="C00000"/>
                </a:solidFill>
              </a:rPr>
              <a:t>Gnd</a:t>
            </a:r>
            <a:r>
              <a:rPr lang="en-US" b="1" dirty="0">
                <a:solidFill>
                  <a:srgbClr val="C00000"/>
                </a:solidFill>
              </a:rPr>
              <a:t>(pin10)</a:t>
            </a:r>
            <a:r>
              <a:rPr lang="en-US" dirty="0"/>
              <a:t> of </a:t>
            </a:r>
            <a:r>
              <a:rPr lang="en-US" dirty="0" err="1"/>
              <a:t>XBee</a:t>
            </a:r>
            <a:r>
              <a:rPr lang="en-US" dirty="0"/>
              <a:t> to </a:t>
            </a:r>
            <a:r>
              <a:rPr lang="en-US" b="1" dirty="0">
                <a:solidFill>
                  <a:srgbClr val="C00000"/>
                </a:solidFill>
              </a:rPr>
              <a:t>GND of </a:t>
            </a:r>
            <a:r>
              <a:rPr lang="en-US" b="1" dirty="0" err="1" smtClean="0">
                <a:solidFill>
                  <a:srgbClr val="C00000"/>
                </a:solidFill>
              </a:rPr>
              <a:t>NodeMCU</a:t>
            </a:r>
            <a:r>
              <a:rPr lang="en-US" dirty="0" smtClean="0"/>
              <a:t>.</a:t>
            </a:r>
          </a:p>
          <a:p>
            <a:r>
              <a:rPr lang="en-US" dirty="0" smtClean="0"/>
              <a:t>Connect </a:t>
            </a:r>
            <a:r>
              <a:rPr lang="en-US" b="1" dirty="0" err="1">
                <a:solidFill>
                  <a:schemeClr val="tx2">
                    <a:lumMod val="50000"/>
                  </a:schemeClr>
                </a:solidFill>
              </a:rPr>
              <a:t>Vcc</a:t>
            </a:r>
            <a:r>
              <a:rPr lang="en-US" b="1" dirty="0">
                <a:solidFill>
                  <a:schemeClr val="tx2">
                    <a:lumMod val="50000"/>
                  </a:schemeClr>
                </a:solidFill>
              </a:rPr>
              <a:t> (Pin1) </a:t>
            </a:r>
            <a:r>
              <a:rPr lang="en-US" dirty="0"/>
              <a:t>of </a:t>
            </a:r>
            <a:r>
              <a:rPr lang="en-US" dirty="0" err="1"/>
              <a:t>XBee</a:t>
            </a:r>
            <a:r>
              <a:rPr lang="en-US" dirty="0"/>
              <a:t> to </a:t>
            </a:r>
            <a:r>
              <a:rPr lang="en-US" b="1" dirty="0">
                <a:solidFill>
                  <a:schemeClr val="tx2">
                    <a:lumMod val="50000"/>
                  </a:schemeClr>
                </a:solidFill>
              </a:rPr>
              <a:t>3.3V of </a:t>
            </a:r>
            <a:r>
              <a:rPr lang="en-US" b="1" dirty="0" err="1">
                <a:solidFill>
                  <a:schemeClr val="tx2">
                    <a:lumMod val="50000"/>
                  </a:schemeClr>
                </a:solidFill>
              </a:rPr>
              <a:t>NodeMCU</a:t>
            </a:r>
            <a:r>
              <a:rPr lang="en-US" dirty="0"/>
              <a:t>. </a:t>
            </a:r>
            <a:endParaRPr lang="en-US" dirty="0" smtClean="0"/>
          </a:p>
          <a:p>
            <a:r>
              <a:rPr lang="en-US" dirty="0" smtClean="0"/>
              <a:t>The </a:t>
            </a:r>
            <a:r>
              <a:rPr lang="en-US" dirty="0"/>
              <a:t>above-mentioned two connections supply the power to the </a:t>
            </a:r>
            <a:r>
              <a:rPr lang="en-US" dirty="0" err="1"/>
              <a:t>XBee</a:t>
            </a:r>
            <a:r>
              <a:rPr lang="en-US" dirty="0"/>
              <a:t> module as well. </a:t>
            </a:r>
            <a:endParaRPr lang="en-US" dirty="0" smtClean="0"/>
          </a:p>
          <a:p>
            <a:r>
              <a:rPr lang="en-US" dirty="0" smtClean="0"/>
              <a:t>Then </a:t>
            </a:r>
            <a:r>
              <a:rPr lang="en-US" dirty="0"/>
              <a:t>connect </a:t>
            </a:r>
            <a:r>
              <a:rPr lang="en-US" b="1" dirty="0" err="1">
                <a:solidFill>
                  <a:srgbClr val="C00000"/>
                </a:solidFill>
              </a:rPr>
              <a:t>Dout</a:t>
            </a:r>
            <a:r>
              <a:rPr lang="en-US" b="1" dirty="0">
                <a:solidFill>
                  <a:srgbClr val="C00000"/>
                </a:solidFill>
              </a:rPr>
              <a:t> (pin2) of </a:t>
            </a:r>
            <a:r>
              <a:rPr lang="en-US" b="1" dirty="0" err="1">
                <a:solidFill>
                  <a:srgbClr val="C00000"/>
                </a:solidFill>
              </a:rPr>
              <a:t>XBee</a:t>
            </a:r>
            <a:r>
              <a:rPr lang="en-US" b="1" dirty="0">
                <a:solidFill>
                  <a:srgbClr val="C00000"/>
                </a:solidFill>
              </a:rPr>
              <a:t> </a:t>
            </a:r>
            <a:r>
              <a:rPr lang="en-US" dirty="0"/>
              <a:t>to </a:t>
            </a:r>
            <a:r>
              <a:rPr lang="en-US" dirty="0">
                <a:solidFill>
                  <a:srgbClr val="C00000"/>
                </a:solidFill>
              </a:rPr>
              <a:t>D6 pin of </a:t>
            </a:r>
            <a:r>
              <a:rPr lang="en-US" dirty="0" err="1">
                <a:solidFill>
                  <a:srgbClr val="C00000"/>
                </a:solidFill>
              </a:rPr>
              <a:t>NodeMCU</a:t>
            </a:r>
            <a:r>
              <a:rPr lang="en-US" dirty="0">
                <a:solidFill>
                  <a:srgbClr val="C00000"/>
                </a:solidFill>
              </a:rPr>
              <a:t> </a:t>
            </a:r>
            <a:r>
              <a:rPr lang="en-US" dirty="0"/>
              <a:t>and </a:t>
            </a:r>
            <a:r>
              <a:rPr lang="en-US" dirty="0">
                <a:solidFill>
                  <a:srgbClr val="C00000"/>
                </a:solidFill>
              </a:rPr>
              <a:t>Din (pin3) of </a:t>
            </a:r>
            <a:r>
              <a:rPr lang="en-US" dirty="0" err="1">
                <a:solidFill>
                  <a:srgbClr val="C00000"/>
                </a:solidFill>
              </a:rPr>
              <a:t>XBee</a:t>
            </a:r>
            <a:r>
              <a:rPr lang="en-US" dirty="0">
                <a:solidFill>
                  <a:srgbClr val="C00000"/>
                </a:solidFill>
              </a:rPr>
              <a:t> </a:t>
            </a:r>
            <a:r>
              <a:rPr lang="en-US" dirty="0"/>
              <a:t>to </a:t>
            </a:r>
            <a:r>
              <a:rPr lang="en-US" dirty="0">
                <a:solidFill>
                  <a:srgbClr val="C00000"/>
                </a:solidFill>
              </a:rPr>
              <a:t>D7 pin of </a:t>
            </a:r>
            <a:r>
              <a:rPr lang="en-US" dirty="0" err="1">
                <a:solidFill>
                  <a:srgbClr val="C00000"/>
                </a:solidFill>
              </a:rPr>
              <a:t>NodeMCU</a:t>
            </a:r>
            <a:r>
              <a:rPr lang="en-US" dirty="0">
                <a:solidFill>
                  <a:srgbClr val="C00000"/>
                </a:solidFill>
              </a:rPr>
              <a:t> </a:t>
            </a:r>
            <a:r>
              <a:rPr lang="en-US" dirty="0"/>
              <a:t>for receiving data.</a:t>
            </a:r>
          </a:p>
          <a:p>
            <a:r>
              <a:rPr lang="en-US" dirty="0"/>
              <a:t>As an indication of whether the data is received or not, we’ve used LED. </a:t>
            </a:r>
            <a:endParaRPr lang="en-US" dirty="0" smtClean="0"/>
          </a:p>
          <a:p>
            <a:pPr lvl="1"/>
            <a:r>
              <a:rPr lang="en-US" dirty="0" smtClean="0"/>
              <a:t>For </a:t>
            </a:r>
            <a:r>
              <a:rPr lang="en-US" dirty="0"/>
              <a:t>this, connect LED anode to </a:t>
            </a:r>
            <a:r>
              <a:rPr lang="en-US" dirty="0">
                <a:solidFill>
                  <a:srgbClr val="C00000"/>
                </a:solidFill>
              </a:rPr>
              <a:t>D2 of </a:t>
            </a:r>
            <a:r>
              <a:rPr lang="en-US" dirty="0" err="1">
                <a:solidFill>
                  <a:srgbClr val="C00000"/>
                </a:solidFill>
              </a:rPr>
              <a:t>NodeMCU</a:t>
            </a:r>
            <a:r>
              <a:rPr lang="en-US" dirty="0">
                <a:solidFill>
                  <a:srgbClr val="C00000"/>
                </a:solidFill>
              </a:rPr>
              <a:t> </a:t>
            </a:r>
            <a:r>
              <a:rPr lang="en-US" dirty="0"/>
              <a:t>and LED cathode to GND through a 220ohm resistor of </a:t>
            </a:r>
            <a:r>
              <a:rPr lang="en-US" dirty="0" err="1"/>
              <a:t>NodeMCU</a:t>
            </a:r>
            <a:r>
              <a:rPr lang="en-US" dirty="0"/>
              <a:t>.</a:t>
            </a:r>
          </a:p>
          <a:p>
            <a:pPr marL="0" indent="0">
              <a:buNone/>
            </a:pPr>
            <a:endParaRPr lang="en-IN" dirty="0"/>
          </a:p>
        </p:txBody>
      </p:sp>
      <p:pic>
        <p:nvPicPr>
          <p:cNvPr id="4" name="Picture 3"/>
          <p:cNvPicPr>
            <a:picLocks noChangeAspect="1"/>
          </p:cNvPicPr>
          <p:nvPr/>
        </p:nvPicPr>
        <p:blipFill rotWithShape="1">
          <a:blip r:embed="rId2"/>
          <a:srcRect b="9403"/>
          <a:stretch/>
        </p:blipFill>
        <p:spPr>
          <a:xfrm>
            <a:off x="3949246" y="3985647"/>
            <a:ext cx="4293507" cy="2481062"/>
          </a:xfrm>
          <a:prstGeom prst="rect">
            <a:avLst/>
          </a:prstGeom>
        </p:spPr>
      </p:pic>
    </p:spTree>
    <p:extLst>
      <p:ext uri="{BB962C8B-B14F-4D97-AF65-F5344CB8AC3E}">
        <p14:creationId xmlns:p14="http://schemas.microsoft.com/office/powerpoint/2010/main" val="2266255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a:t>
            </a:r>
            <a:r>
              <a:rPr lang="en-US" dirty="0"/>
              <a:t>and </a:t>
            </a:r>
            <a:r>
              <a:rPr lang="en-US" dirty="0" smtClean="0"/>
              <a:t>testing of </a:t>
            </a:r>
            <a:r>
              <a:rPr lang="en-US" dirty="0" err="1"/>
              <a:t>XBee</a:t>
            </a:r>
            <a:r>
              <a:rPr lang="en-US" dirty="0"/>
              <a:t> devices</a:t>
            </a:r>
            <a:endParaRPr lang="en-IN" dirty="0"/>
          </a:p>
        </p:txBody>
      </p:sp>
      <p:sp>
        <p:nvSpPr>
          <p:cNvPr id="3" name="Content Placeholder 2"/>
          <p:cNvSpPr>
            <a:spLocks noGrp="1"/>
          </p:cNvSpPr>
          <p:nvPr>
            <p:ph idx="1"/>
          </p:nvPr>
        </p:nvSpPr>
        <p:spPr/>
        <p:txBody>
          <a:bodyPr/>
          <a:lstStyle/>
          <a:p>
            <a:r>
              <a:rPr lang="en-US" dirty="0" smtClean="0"/>
              <a:t>Need </a:t>
            </a:r>
            <a:r>
              <a:rPr lang="en-US" dirty="0"/>
              <a:t>XCTU software. </a:t>
            </a:r>
            <a:endParaRPr lang="en-US" dirty="0" smtClean="0"/>
          </a:p>
          <a:p>
            <a:r>
              <a:rPr lang="en-US" dirty="0" smtClean="0"/>
              <a:t>It’s </a:t>
            </a:r>
            <a:r>
              <a:rPr lang="en-US" dirty="0"/>
              <a:t>an easy-to-use, free, multi-platform application for RF </a:t>
            </a:r>
            <a:r>
              <a:rPr lang="en-US" dirty="0" err="1"/>
              <a:t>XBee</a:t>
            </a:r>
            <a:r>
              <a:rPr lang="en-US" dirty="0"/>
              <a:t> modules. </a:t>
            </a:r>
            <a:endParaRPr lang="en-US" dirty="0" smtClean="0"/>
          </a:p>
          <a:p>
            <a:r>
              <a:rPr lang="en-US" dirty="0" smtClean="0"/>
              <a:t>Download </a:t>
            </a:r>
            <a:r>
              <a:rPr lang="en-US" dirty="0"/>
              <a:t>the XCTU </a:t>
            </a:r>
            <a:r>
              <a:rPr lang="en-US" dirty="0" smtClean="0"/>
              <a:t>software and install </a:t>
            </a:r>
            <a:r>
              <a:rPr lang="en-US" dirty="0"/>
              <a:t>it as well. </a:t>
            </a:r>
            <a:endParaRPr lang="en-US" dirty="0" smtClean="0"/>
          </a:p>
          <a:p>
            <a:r>
              <a:rPr lang="en-US" dirty="0" smtClean="0"/>
              <a:t>After </a:t>
            </a:r>
            <a:r>
              <a:rPr lang="en-US" dirty="0"/>
              <a:t>that, open the application and </a:t>
            </a:r>
            <a:r>
              <a:rPr lang="en-US" dirty="0" smtClean="0"/>
              <a:t>connect </a:t>
            </a:r>
            <a:r>
              <a:rPr lang="en-US" dirty="0" err="1"/>
              <a:t>XBee</a:t>
            </a:r>
            <a:r>
              <a:rPr lang="en-US" dirty="0"/>
              <a:t> using a USB to serial converter or an explorer board. </a:t>
            </a:r>
            <a:endParaRPr lang="en-US" dirty="0" smtClean="0"/>
          </a:p>
          <a:p>
            <a:r>
              <a:rPr lang="en-US" dirty="0" smtClean="0"/>
              <a:t>Check </a:t>
            </a:r>
            <a:r>
              <a:rPr lang="en-US" dirty="0"/>
              <a:t>the COM port of the </a:t>
            </a:r>
            <a:r>
              <a:rPr lang="en-US" dirty="0" err="1"/>
              <a:t>Xbee</a:t>
            </a:r>
            <a:r>
              <a:rPr lang="en-US" dirty="0"/>
              <a:t> in the device manager</a:t>
            </a:r>
            <a:r>
              <a:rPr lang="en-US" dirty="0" smtClean="0"/>
              <a:t>.</a:t>
            </a:r>
          </a:p>
          <a:p>
            <a:r>
              <a:rPr lang="en-US" dirty="0" smtClean="0"/>
              <a:t>Configure And Update Both </a:t>
            </a:r>
            <a:r>
              <a:rPr lang="en-US" dirty="0" err="1" smtClean="0"/>
              <a:t>Xbee</a:t>
            </a:r>
            <a:r>
              <a:rPr lang="en-US" dirty="0" smtClean="0"/>
              <a:t> Board.</a:t>
            </a:r>
            <a:endParaRPr lang="en-IN" dirty="0"/>
          </a:p>
        </p:txBody>
      </p:sp>
    </p:spTree>
    <p:extLst>
      <p:ext uri="{BB962C8B-B14F-4D97-AF65-F5344CB8AC3E}">
        <p14:creationId xmlns:p14="http://schemas.microsoft.com/office/powerpoint/2010/main" val="239849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XCUT</a:t>
            </a:r>
            <a:endParaRPr lang="en-IN" dirty="0"/>
          </a:p>
        </p:txBody>
      </p:sp>
      <p:pic>
        <p:nvPicPr>
          <p:cNvPr id="4" name="Content Placeholder 3"/>
          <p:cNvPicPr>
            <a:picLocks noGrp="1" noChangeAspect="1"/>
          </p:cNvPicPr>
          <p:nvPr>
            <p:ph idx="1"/>
          </p:nvPr>
        </p:nvPicPr>
        <p:blipFill>
          <a:blip r:embed="rId2"/>
          <a:stretch>
            <a:fillRect/>
          </a:stretch>
        </p:blipFill>
        <p:spPr>
          <a:xfrm>
            <a:off x="2305983" y="894289"/>
            <a:ext cx="7555647" cy="5573186"/>
          </a:xfrm>
          <a:prstGeom prst="rect">
            <a:avLst/>
          </a:prstGeom>
        </p:spPr>
      </p:pic>
    </p:spTree>
    <p:extLst>
      <p:ext uri="{BB962C8B-B14F-4D97-AF65-F5344CB8AC3E}">
        <p14:creationId xmlns:p14="http://schemas.microsoft.com/office/powerpoint/2010/main" val="8425999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pc="-1" dirty="0" smtClean="0">
                <a:solidFill>
                  <a:srgbClr val="373737"/>
                </a:solidFill>
                <a:latin typeface="Roboto Condensed"/>
              </a:rPr>
              <a:t>Serial Communication with </a:t>
            </a:r>
            <a:r>
              <a:rPr lang="en-IN" sz="3400" b="1" spc="-1" dirty="0" err="1" smtClean="0">
                <a:solidFill>
                  <a:srgbClr val="373737"/>
                </a:solidFill>
                <a:latin typeface="Roboto Condensed"/>
              </a:rPr>
              <a:t>Xbee</a:t>
            </a:r>
            <a:r>
              <a:rPr lang="en-IN" sz="3400" b="1" spc="-1" dirty="0" smtClean="0">
                <a:solidFill>
                  <a:srgbClr val="373737"/>
                </a:solidFill>
                <a:latin typeface="Roboto Condensed"/>
              </a:rPr>
              <a:t> Module (</a:t>
            </a:r>
            <a:r>
              <a:rPr lang="en-IN" sz="3400" b="1" spc="-1" dirty="0" err="1" smtClean="0">
                <a:solidFill>
                  <a:srgbClr val="373737"/>
                </a:solidFill>
                <a:latin typeface="Roboto Condensed"/>
              </a:rPr>
              <a:t>Tx</a:t>
            </a:r>
            <a:r>
              <a:rPr lang="en-IN" sz="3400" b="1" spc="-1" dirty="0" smtClean="0">
                <a:solidFill>
                  <a:srgbClr val="373737"/>
                </a:solidFill>
                <a:latin typeface="Roboto Condensed"/>
              </a:rPr>
              <a:t>)</a:t>
            </a:r>
            <a:endParaRPr lang="en-IN" sz="3400" b="0" strike="noStrike" spc="-1" dirty="0">
              <a:latin typeface="Arial"/>
            </a:endParaRPr>
          </a:p>
        </p:txBody>
      </p:sp>
      <p:sp>
        <p:nvSpPr>
          <p:cNvPr id="538" name="CustomShape 2"/>
          <p:cNvSpPr/>
          <p:nvPr/>
        </p:nvSpPr>
        <p:spPr>
          <a:xfrm>
            <a:off x="131040" y="863280"/>
            <a:ext cx="11928960"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4960" indent="-264240" algn="just">
              <a:lnSpc>
                <a:spcPct val="90000"/>
              </a:lnSpc>
              <a:spcBef>
                <a:spcPts val="1001"/>
              </a:spcBef>
              <a:buClr>
                <a:srgbClr val="B84742"/>
              </a:buClr>
              <a:buFont typeface="Wingdings 3" charset="2"/>
              <a:buChar char=""/>
            </a:pPr>
            <a:r>
              <a:rPr lang="en-IN" sz="2400" b="0" strike="noStrike" spc="-1" dirty="0">
                <a:solidFill>
                  <a:srgbClr val="212121"/>
                </a:solidFill>
                <a:latin typeface="Roboto Condensed"/>
              </a:rPr>
              <a:t>The code in Arduino for </a:t>
            </a:r>
            <a:r>
              <a:rPr lang="en-IN" sz="2400" b="0" strike="noStrike" spc="-1" dirty="0" smtClean="0">
                <a:solidFill>
                  <a:srgbClr val="212121"/>
                </a:solidFill>
                <a:latin typeface="Roboto Condensed"/>
              </a:rPr>
              <a:t>Serial communication for </a:t>
            </a:r>
            <a:r>
              <a:rPr lang="en-IN" sz="2400" b="0" strike="noStrike" spc="-1" dirty="0" err="1" smtClean="0">
                <a:solidFill>
                  <a:srgbClr val="212121"/>
                </a:solidFill>
                <a:latin typeface="Roboto Condensed"/>
              </a:rPr>
              <a:t>Xbee</a:t>
            </a:r>
            <a:r>
              <a:rPr lang="en-IN" sz="2400" b="0" strike="noStrike" spc="-1" dirty="0" smtClean="0">
                <a:solidFill>
                  <a:srgbClr val="212121"/>
                </a:solidFill>
                <a:latin typeface="Roboto Condensed"/>
              </a:rPr>
              <a:t> Module </a:t>
            </a:r>
            <a:r>
              <a:rPr lang="en-IN" sz="2400" b="0" strike="noStrike" spc="-1" dirty="0">
                <a:solidFill>
                  <a:srgbClr val="212121"/>
                </a:solidFill>
                <a:latin typeface="Roboto Condensed"/>
              </a:rPr>
              <a:t>can be written as following:</a:t>
            </a:r>
            <a:endParaRPr lang="en-IN" sz="2400" b="0" strike="noStrike" spc="-1" dirty="0">
              <a:latin typeface="Arial"/>
            </a:endParaRPr>
          </a:p>
        </p:txBody>
      </p:sp>
      <p:sp>
        <p:nvSpPr>
          <p:cNvPr id="539" name="CustomShape 3"/>
          <p:cNvSpPr/>
          <p:nvPr/>
        </p:nvSpPr>
        <p:spPr>
          <a:xfrm>
            <a:off x="883380" y="1650600"/>
            <a:ext cx="9707239" cy="4134380"/>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include </a:t>
            </a:r>
            <a:r>
              <a:rPr lang="en-IN" sz="2000" b="1" dirty="0">
                <a:solidFill>
                  <a:srgbClr val="000080"/>
                </a:solidFill>
                <a:latin typeface="Courier New" panose="02070309020205020404" pitchFamily="49" charset="0"/>
              </a:rPr>
              <a:t>"</a:t>
            </a:r>
            <a:r>
              <a:rPr lang="en-IN" sz="2000" dirty="0" err="1">
                <a:solidFill>
                  <a:srgbClr val="000000"/>
                </a:solidFill>
                <a:latin typeface="Courier New" panose="02070309020205020404" pitchFamily="49" charset="0"/>
              </a:rPr>
              <a:t>SoftwareSerial.h</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err="1" smtClean="0">
                <a:solidFill>
                  <a:srgbClr val="000000"/>
                </a:solidFill>
                <a:latin typeface="Courier New" panose="02070309020205020404" pitchFamily="49" charset="0"/>
              </a:rPr>
              <a:t>SoftwareSerial</a:t>
            </a:r>
            <a:r>
              <a:rPr lang="en-IN" sz="2000" dirty="0" smtClean="0">
                <a:solidFill>
                  <a:srgbClr val="000000"/>
                </a:solidFill>
                <a:latin typeface="Courier New" panose="02070309020205020404" pitchFamily="49" charset="0"/>
              </a:rPr>
              <a:t> </a:t>
            </a:r>
            <a:r>
              <a:rPr lang="en-IN" sz="2000" dirty="0" err="1">
                <a:solidFill>
                  <a:srgbClr val="000000"/>
                </a:solidFill>
                <a:latin typeface="Courier New" panose="02070309020205020404" pitchFamily="49" charset="0"/>
              </a:rPr>
              <a:t>XBee</a:t>
            </a:r>
            <a:r>
              <a:rPr lang="en-IN" sz="2000" b="1" dirty="0">
                <a:solidFill>
                  <a:srgbClr val="000080"/>
                </a:solidFill>
                <a:latin typeface="Courier New" panose="02070309020205020404" pitchFamily="49" charset="0"/>
              </a:rPr>
              <a:t>(</a:t>
            </a:r>
            <a:r>
              <a:rPr lang="en-IN" sz="2000" dirty="0">
                <a:solidFill>
                  <a:srgbClr val="FF8000"/>
                </a:solidFill>
                <a:latin typeface="Courier New" panose="02070309020205020404" pitchFamily="49" charset="0"/>
              </a:rPr>
              <a:t>2</a:t>
            </a:r>
            <a:r>
              <a:rPr lang="en-IN" sz="2000" b="1" dirty="0">
                <a:solidFill>
                  <a:srgbClr val="000080"/>
                </a:solidFill>
                <a:latin typeface="Courier New" panose="02070309020205020404" pitchFamily="49" charset="0"/>
              </a:rPr>
              <a:t>,</a:t>
            </a:r>
            <a:r>
              <a:rPr lang="en-IN" sz="2000" dirty="0">
                <a:solidFill>
                  <a:srgbClr val="FF8000"/>
                </a:solidFill>
                <a:latin typeface="Courier New" panose="02070309020205020404" pitchFamily="49" charset="0"/>
              </a:rPr>
              <a:t>3</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err="1" smtClean="0">
                <a:solidFill>
                  <a:srgbClr val="8000FF"/>
                </a:solidFill>
                <a:latin typeface="Courier New" panose="02070309020205020404" pitchFamily="49" charset="0"/>
              </a:rPr>
              <a:t>int</a:t>
            </a:r>
            <a:r>
              <a:rPr lang="en-IN" sz="2000" dirty="0" smtClean="0">
                <a:solidFill>
                  <a:srgbClr val="000000"/>
                </a:solidFill>
                <a:latin typeface="Courier New" panose="02070309020205020404" pitchFamily="49" charset="0"/>
              </a:rPr>
              <a:t> </a:t>
            </a:r>
            <a:r>
              <a:rPr lang="en-IN" sz="2000" dirty="0">
                <a:solidFill>
                  <a:srgbClr val="000000"/>
                </a:solidFill>
                <a:latin typeface="Courier New" panose="02070309020205020404" pitchFamily="49" charset="0"/>
              </a:rPr>
              <a:t>BUTTON </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smtClean="0">
                <a:solidFill>
                  <a:srgbClr val="000000"/>
                </a:solidFill>
                <a:latin typeface="Courier New" panose="02070309020205020404" pitchFamily="49" charset="0"/>
              </a:rPr>
              <a:t>5</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err="1" smtClean="0">
                <a:solidFill>
                  <a:srgbClr val="8000FF"/>
                </a:solidFill>
                <a:latin typeface="Courier New" panose="02070309020205020404" pitchFamily="49" charset="0"/>
              </a:rPr>
              <a:t>boolean</a:t>
            </a:r>
            <a:r>
              <a:rPr lang="en-IN" sz="2000" dirty="0" smtClean="0">
                <a:solidFill>
                  <a:srgbClr val="000000"/>
                </a:solidFill>
                <a:latin typeface="Courier New" panose="02070309020205020404" pitchFamily="49" charset="0"/>
              </a:rPr>
              <a:t> </a:t>
            </a:r>
            <a:r>
              <a:rPr lang="en-IN" sz="2000" dirty="0">
                <a:solidFill>
                  <a:srgbClr val="000000"/>
                </a:solidFill>
                <a:latin typeface="Courier New" panose="02070309020205020404" pitchFamily="49" charset="0"/>
              </a:rPr>
              <a:t>toggle </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false; </a:t>
            </a:r>
            <a:endParaRPr lang="en-IN" sz="2000" dirty="0" smtClean="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a:t>
            </a:r>
            <a:r>
              <a:rPr lang="en-IN" sz="2000" dirty="0">
                <a:solidFill>
                  <a:srgbClr val="008000"/>
                </a:solidFill>
                <a:latin typeface="Courier New" panose="02070309020205020404" pitchFamily="49" charset="0"/>
              </a:rPr>
              <a:t>this variable keeps track of alternative click of the button </a:t>
            </a:r>
            <a:endParaRPr lang="en-IN" sz="2000" dirty="0" smtClean="0">
              <a:solidFill>
                <a:srgbClr val="008000"/>
              </a:solidFill>
              <a:latin typeface="Courier New" panose="02070309020205020404" pitchFamily="49" charset="0"/>
            </a:endParaRPr>
          </a:p>
          <a:p>
            <a:endParaRPr lang="en-IN" sz="2000" dirty="0">
              <a:solidFill>
                <a:srgbClr val="008000"/>
              </a:solidFill>
              <a:latin typeface="Courier New" panose="02070309020205020404" pitchFamily="49" charset="0"/>
            </a:endParaRPr>
          </a:p>
          <a:p>
            <a:r>
              <a:rPr lang="en-IN" sz="2000" dirty="0" smtClean="0">
                <a:solidFill>
                  <a:srgbClr val="8000FF"/>
                </a:solidFill>
                <a:latin typeface="Courier New" panose="02070309020205020404" pitchFamily="49" charset="0"/>
              </a:rPr>
              <a:t>void</a:t>
            </a:r>
            <a:r>
              <a:rPr lang="en-IN" sz="2000" dirty="0" smtClean="0">
                <a:solidFill>
                  <a:srgbClr val="000000"/>
                </a:solidFill>
                <a:latin typeface="Courier New" panose="02070309020205020404" pitchFamily="49" charset="0"/>
              </a:rPr>
              <a:t> </a:t>
            </a:r>
            <a:r>
              <a:rPr lang="en-IN" sz="2000" b="1" dirty="0">
                <a:solidFill>
                  <a:srgbClr val="0000FF"/>
                </a:solidFill>
                <a:latin typeface="Courier New" panose="02070309020205020404" pitchFamily="49" charset="0"/>
              </a:rPr>
              <a:t>setup</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pPr lvl="2"/>
            <a:endParaRPr lang="en-IN" sz="2000" dirty="0" smtClean="0">
              <a:solidFill>
                <a:srgbClr val="000000"/>
              </a:solidFill>
              <a:latin typeface="Courier New" panose="02070309020205020404" pitchFamily="49" charset="0"/>
            </a:endParaRPr>
          </a:p>
          <a:p>
            <a:pPr lvl="2"/>
            <a:r>
              <a:rPr lang="en-IN" sz="2000" dirty="0" err="1" smtClean="0">
                <a:solidFill>
                  <a:srgbClr val="000000"/>
                </a:solidFill>
                <a:latin typeface="Courier New" panose="02070309020205020404" pitchFamily="49" charset="0"/>
              </a:rPr>
              <a:t>Serial.begin</a:t>
            </a:r>
            <a:r>
              <a:rPr lang="en-IN" sz="2000" b="1" dirty="0" smtClean="0">
                <a:solidFill>
                  <a:srgbClr val="000080"/>
                </a:solidFill>
                <a:latin typeface="Courier New" panose="02070309020205020404" pitchFamily="49" charset="0"/>
              </a:rPr>
              <a:t>(</a:t>
            </a:r>
            <a:r>
              <a:rPr lang="en-IN" sz="2000" dirty="0" smtClean="0">
                <a:solidFill>
                  <a:srgbClr val="FF8000"/>
                </a:solidFill>
                <a:latin typeface="Courier New" panose="02070309020205020404" pitchFamily="49" charset="0"/>
              </a:rPr>
              <a:t>9600</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a:t>
            </a:r>
            <a:endParaRPr lang="en-IN" sz="2000" b="1" dirty="0">
              <a:solidFill>
                <a:srgbClr val="000080"/>
              </a:solidFill>
              <a:latin typeface="Courier New" panose="02070309020205020404" pitchFamily="49" charset="0"/>
            </a:endParaRPr>
          </a:p>
          <a:p>
            <a:pPr lvl="2"/>
            <a:r>
              <a:rPr lang="en-IN" sz="2000" b="1" dirty="0" err="1" smtClean="0">
                <a:solidFill>
                  <a:srgbClr val="0000FF"/>
                </a:solidFill>
                <a:latin typeface="Courier New" panose="02070309020205020404" pitchFamily="49" charset="0"/>
              </a:rPr>
              <a:t>pinMode</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BUTTON</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b="1" dirty="0">
                <a:solidFill>
                  <a:srgbClr val="FF8000"/>
                </a:solidFill>
                <a:latin typeface="Courier New" panose="02070309020205020404" pitchFamily="49" charset="0"/>
              </a:rPr>
              <a:t>INPUT_PULLUP</a:t>
            </a:r>
            <a:r>
              <a:rPr lang="en-IN" sz="2000" b="1" dirty="0" smtClean="0">
                <a:solidFill>
                  <a:srgbClr val="000080"/>
                </a:solidFill>
                <a:latin typeface="Courier New" panose="02070309020205020404" pitchFamily="49" charset="0"/>
              </a:rPr>
              <a:t>)</a:t>
            </a:r>
            <a:r>
              <a:rPr lang="en-IN" sz="2000" dirty="0" smtClean="0">
                <a:solidFill>
                  <a:srgbClr val="000000"/>
                </a:solidFill>
                <a:latin typeface="Courier New" panose="02070309020205020404" pitchFamily="49" charset="0"/>
              </a:rPr>
              <a:t>;</a:t>
            </a:r>
            <a:endParaRPr lang="en-IN" sz="2000" b="1" dirty="0">
              <a:solidFill>
                <a:srgbClr val="000080"/>
              </a:solidFill>
              <a:latin typeface="Courier New" panose="02070309020205020404" pitchFamily="49" charset="0"/>
            </a:endParaRPr>
          </a:p>
          <a:p>
            <a:pPr lvl="2"/>
            <a:r>
              <a:rPr lang="en-IN" sz="2000" dirty="0" err="1" smtClean="0">
                <a:solidFill>
                  <a:srgbClr val="000000"/>
                </a:solidFill>
                <a:latin typeface="Courier New" panose="02070309020205020404" pitchFamily="49" charset="0"/>
              </a:rPr>
              <a:t>XBee.begin</a:t>
            </a:r>
            <a:r>
              <a:rPr lang="en-IN" sz="2000" b="1" dirty="0" smtClean="0">
                <a:solidFill>
                  <a:srgbClr val="000080"/>
                </a:solidFill>
                <a:latin typeface="Courier New" panose="02070309020205020404" pitchFamily="49" charset="0"/>
              </a:rPr>
              <a:t>(</a:t>
            </a:r>
            <a:r>
              <a:rPr lang="en-IN" sz="2000" dirty="0" smtClean="0">
                <a:solidFill>
                  <a:srgbClr val="FF8000"/>
                </a:solidFill>
                <a:latin typeface="Courier New" panose="02070309020205020404" pitchFamily="49" charset="0"/>
              </a:rPr>
              <a:t>9600</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808080"/>
                </a:solidFill>
                <a:latin typeface="Courier New" panose="02070309020205020404" pitchFamily="49" charset="0"/>
              </a:rPr>
              <a:t>}</a:t>
            </a:r>
            <a:r>
              <a:rPr lang="en-IN" sz="2000" dirty="0" smtClean="0">
                <a:solidFill>
                  <a:srgbClr val="000000"/>
                </a:solidFill>
                <a:latin typeface="Courier New" panose="02070309020205020404" pitchFamily="49" charset="0"/>
              </a:rPr>
              <a:t> </a:t>
            </a:r>
          </a:p>
        </p:txBody>
      </p:sp>
      <p:sp>
        <p:nvSpPr>
          <p:cNvPr id="540" name="CustomShape 4"/>
          <p:cNvSpPr/>
          <p:nvPr/>
        </p:nvSpPr>
        <p:spPr>
          <a:xfrm>
            <a:off x="363894" y="1650240"/>
            <a:ext cx="519486" cy="4134740"/>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7</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8</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9</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10</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12</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13</a:t>
            </a:r>
            <a:endParaRPr lang="en-IN" sz="2000" b="0" strike="noStrike" spc="-1" dirty="0">
              <a:latin typeface="Arial"/>
            </a:endParaRPr>
          </a:p>
        </p:txBody>
      </p:sp>
      <p:sp>
        <p:nvSpPr>
          <p:cNvPr id="541" name="CustomShape 5"/>
          <p:cNvSpPr/>
          <p:nvPr/>
        </p:nvSpPr>
        <p:spPr>
          <a:xfrm>
            <a:off x="363894" y="1321560"/>
            <a:ext cx="178452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Xbee.ino</a:t>
            </a:r>
            <a:endParaRPr lang="en-IN" sz="1600" b="0" strike="noStrike" spc="-1" dirty="0">
              <a:latin typeface="Arial"/>
            </a:endParaRPr>
          </a:p>
        </p:txBody>
      </p:sp>
    </p:spTree>
    <p:extLst>
      <p:ext uri="{BB962C8B-B14F-4D97-AF65-F5344CB8AC3E}">
        <p14:creationId xmlns:p14="http://schemas.microsoft.com/office/powerpoint/2010/main" val="3724600649"/>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animEffect transition="in" filter="fade">
                                      <p:cBhvr additive="repl">
                                        <p:cTn id="7" dur="500"/>
                                        <p:tgtEl>
                                          <p:spTgt spid="5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39"/>
                                        </p:tgtEl>
                                        <p:attrNameLst>
                                          <p:attrName>style.visibility</p:attrName>
                                        </p:attrNameLst>
                                      </p:cBhvr>
                                      <p:to>
                                        <p:strVal val="visible"/>
                                      </p:to>
                                    </p:set>
                                    <p:animEffect transition="in" filter="fade">
                                      <p:cBhvr additive="repl">
                                        <p:cTn id="12" dur="500"/>
                                        <p:tgtEl>
                                          <p:spTgt spid="539"/>
                                        </p:tgtEl>
                                      </p:cBhvr>
                                    </p:animEffect>
                                  </p:childTnLst>
                                </p:cTn>
                              </p:par>
                              <p:par>
                                <p:cTn id="13" presetID="10" presetClass="entr" fill="hold" nodeType="withEffect">
                                  <p:stCondLst>
                                    <p:cond delay="0"/>
                                  </p:stCondLst>
                                  <p:childTnLst>
                                    <p:set>
                                      <p:cBhvr>
                                        <p:cTn id="14" dur="1" fill="hold">
                                          <p:stCondLst>
                                            <p:cond delay="0"/>
                                          </p:stCondLst>
                                        </p:cTn>
                                        <p:tgtEl>
                                          <p:spTgt spid="541"/>
                                        </p:tgtEl>
                                        <p:attrNameLst>
                                          <p:attrName>style.visibility</p:attrName>
                                        </p:attrNameLst>
                                      </p:cBhvr>
                                      <p:to>
                                        <p:strVal val="visible"/>
                                      </p:to>
                                    </p:set>
                                    <p:animEffect transition="in" filter="fade">
                                      <p:cBhvr additive="repl">
                                        <p:cTn id="15" dur="500"/>
                                        <p:tgtEl>
                                          <p:spTgt spid="541"/>
                                        </p:tgtEl>
                                      </p:cBhvr>
                                    </p:animEffect>
                                  </p:childTnLst>
                                </p:cTn>
                              </p:par>
                              <p:par>
                                <p:cTn id="16" presetID="10" presetClass="entr" fill="hold" nodeType="withEffect">
                                  <p:stCondLst>
                                    <p:cond delay="0"/>
                                  </p:stCondLst>
                                  <p:childTnLst>
                                    <p:set>
                                      <p:cBhvr>
                                        <p:cTn id="17" dur="1" fill="hold">
                                          <p:stCondLst>
                                            <p:cond delay="0"/>
                                          </p:stCondLst>
                                        </p:cTn>
                                        <p:tgtEl>
                                          <p:spTgt spid="540"/>
                                        </p:tgtEl>
                                        <p:attrNameLst>
                                          <p:attrName>style.visibility</p:attrName>
                                        </p:attrNameLst>
                                      </p:cBhvr>
                                      <p:to>
                                        <p:strVal val="visible"/>
                                      </p:to>
                                    </p:set>
                                    <p:animEffect transition="in" filter="fade">
                                      <p:cBhvr additive="repl">
                                        <p:cTn id="18" dur="500"/>
                                        <p:tgtEl>
                                          <p:spTgt spid="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pc="-1" dirty="0" smtClean="0">
                <a:solidFill>
                  <a:srgbClr val="373737"/>
                </a:solidFill>
                <a:latin typeface="Roboto Condensed"/>
              </a:rPr>
              <a:t>Serial Communication with </a:t>
            </a:r>
            <a:r>
              <a:rPr lang="en-IN" sz="3400" b="1" spc="-1" dirty="0" err="1" smtClean="0">
                <a:solidFill>
                  <a:srgbClr val="373737"/>
                </a:solidFill>
                <a:latin typeface="Roboto Condensed"/>
              </a:rPr>
              <a:t>Xbee</a:t>
            </a:r>
            <a:r>
              <a:rPr lang="en-IN" sz="3400" b="1" spc="-1" dirty="0" smtClean="0">
                <a:solidFill>
                  <a:srgbClr val="373737"/>
                </a:solidFill>
                <a:latin typeface="Roboto Condensed"/>
              </a:rPr>
              <a:t> Module (</a:t>
            </a:r>
            <a:r>
              <a:rPr lang="en-IN" sz="3400" b="1" spc="-1" dirty="0" err="1" smtClean="0">
                <a:solidFill>
                  <a:srgbClr val="373737"/>
                </a:solidFill>
                <a:latin typeface="Roboto Condensed"/>
              </a:rPr>
              <a:t>Tx</a:t>
            </a:r>
            <a:r>
              <a:rPr lang="en-IN" sz="3400" b="1" spc="-1" dirty="0" smtClean="0">
                <a:solidFill>
                  <a:srgbClr val="373737"/>
                </a:solidFill>
                <a:latin typeface="Roboto Condensed"/>
              </a:rPr>
              <a:t>)</a:t>
            </a:r>
            <a:endParaRPr lang="en-IN" sz="3400" b="0" strike="noStrike" spc="-1" dirty="0">
              <a:latin typeface="Arial"/>
            </a:endParaRPr>
          </a:p>
        </p:txBody>
      </p:sp>
      <p:sp>
        <p:nvSpPr>
          <p:cNvPr id="538" name="CustomShape 2"/>
          <p:cNvSpPr/>
          <p:nvPr/>
        </p:nvSpPr>
        <p:spPr>
          <a:xfrm>
            <a:off x="130500" y="863280"/>
            <a:ext cx="11928960"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720" algn="just">
              <a:lnSpc>
                <a:spcPct val="90000"/>
              </a:lnSpc>
              <a:spcBef>
                <a:spcPts val="1001"/>
              </a:spcBef>
              <a:buClr>
                <a:srgbClr val="B84742"/>
              </a:buClr>
            </a:pPr>
            <a:endParaRPr lang="en-IN" sz="2000" b="0" strike="noStrike" spc="-1" dirty="0">
              <a:latin typeface="Arial"/>
            </a:endParaRPr>
          </a:p>
        </p:txBody>
      </p:sp>
      <p:sp>
        <p:nvSpPr>
          <p:cNvPr id="539" name="CustomShape 3"/>
          <p:cNvSpPr/>
          <p:nvPr/>
        </p:nvSpPr>
        <p:spPr>
          <a:xfrm>
            <a:off x="614881" y="1091699"/>
            <a:ext cx="9527495" cy="4804887"/>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IN" sz="2000" dirty="0" smtClean="0">
                <a:solidFill>
                  <a:srgbClr val="8000FF"/>
                </a:solidFill>
                <a:latin typeface="Courier New" panose="02070309020205020404" pitchFamily="49" charset="0"/>
              </a:rPr>
              <a:t>void</a:t>
            </a:r>
            <a:r>
              <a:rPr lang="en-IN" sz="2000" dirty="0" smtClean="0">
                <a:solidFill>
                  <a:srgbClr val="000000"/>
                </a:solidFill>
                <a:latin typeface="Courier New" panose="02070309020205020404" pitchFamily="49" charset="0"/>
              </a:rPr>
              <a:t> </a:t>
            </a:r>
            <a:r>
              <a:rPr lang="en-IN" sz="2000" b="1" dirty="0">
                <a:solidFill>
                  <a:srgbClr val="0000FF"/>
                </a:solidFill>
                <a:latin typeface="Courier New" panose="02070309020205020404" pitchFamily="49" charset="0"/>
              </a:rPr>
              <a:t>loop</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a:t>
            </a:r>
            <a:r>
              <a:rPr lang="en-IN" sz="2000" dirty="0">
                <a:solidFill>
                  <a:srgbClr val="008000"/>
                </a:solidFill>
                <a:latin typeface="Courier New" panose="02070309020205020404" pitchFamily="49" charset="0"/>
              </a:rPr>
              <a:t>When button is pressed (GPIO pulled low) send 1 </a:t>
            </a:r>
            <a:endParaRPr lang="en-IN" sz="2000" dirty="0" smtClean="0">
              <a:solidFill>
                <a:srgbClr val="008000"/>
              </a:solidFill>
              <a:latin typeface="Courier New" panose="02070309020205020404" pitchFamily="49" charset="0"/>
            </a:endParaRPr>
          </a:p>
          <a:p>
            <a:r>
              <a:rPr lang="en-IN" sz="2000" dirty="0">
                <a:solidFill>
                  <a:srgbClr val="008000"/>
                </a:solidFill>
                <a:latin typeface="Courier New" panose="02070309020205020404" pitchFamily="49" charset="0"/>
              </a:rPr>
              <a:t>	</a:t>
            </a:r>
            <a:r>
              <a:rPr lang="en-IN" sz="2000" dirty="0" smtClean="0">
                <a:solidFill>
                  <a:srgbClr val="8000FF"/>
                </a:solidFill>
                <a:latin typeface="Courier New" panose="02070309020205020404" pitchFamily="49" charset="0"/>
              </a:rPr>
              <a:t>if</a:t>
            </a:r>
            <a:r>
              <a:rPr lang="en-IN" sz="2000" dirty="0" smtClean="0">
                <a:solidFill>
                  <a:srgbClr val="000000"/>
                </a:solidFill>
                <a:latin typeface="Courier New" panose="02070309020205020404" pitchFamily="49" charset="0"/>
              </a:rPr>
              <a:t> </a:t>
            </a:r>
            <a:r>
              <a:rPr lang="en-IN" sz="2000" b="1" dirty="0">
                <a:solidFill>
                  <a:srgbClr val="000080"/>
                </a:solidFill>
                <a:latin typeface="Courier New" panose="02070309020205020404" pitchFamily="49" charset="0"/>
              </a:rPr>
              <a:t>(</a:t>
            </a:r>
            <a:r>
              <a:rPr lang="en-IN" sz="2000" b="1" dirty="0" err="1">
                <a:solidFill>
                  <a:srgbClr val="0000FF"/>
                </a:solidFill>
                <a:latin typeface="Courier New" panose="02070309020205020404" pitchFamily="49" charset="0"/>
              </a:rPr>
              <a:t>digitalRead</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BUTTON</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b="1" dirty="0">
                <a:solidFill>
                  <a:srgbClr val="FF8000"/>
                </a:solidFill>
                <a:latin typeface="Courier New" panose="02070309020205020404" pitchFamily="49" charset="0"/>
              </a:rPr>
              <a:t>LOW</a:t>
            </a:r>
            <a:r>
              <a:rPr lang="en-IN" sz="2000" dirty="0">
                <a:solidFill>
                  <a:srgbClr val="000000"/>
                </a:solidFill>
                <a:latin typeface="Courier New" panose="02070309020205020404" pitchFamily="49" charset="0"/>
              </a:rPr>
              <a:t> &amp;&amp; </a:t>
            </a:r>
            <a:r>
              <a:rPr lang="en-IN" sz="2000" dirty="0" smtClean="0">
                <a:solidFill>
                  <a:srgbClr val="000000"/>
                </a:solidFill>
                <a:latin typeface="Courier New" panose="02070309020205020404" pitchFamily="49" charset="0"/>
              </a:rPr>
              <a:t>!toggle</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a:solidFill>
                  <a:srgbClr val="000000"/>
                </a:solidFill>
                <a:latin typeface="Courier New" panose="02070309020205020404" pitchFamily="49" charset="0"/>
              </a:rPr>
              <a:t>	</a:t>
            </a:r>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Serial.println</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Turn on LED</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a:solidFill>
                  <a:srgbClr val="000000"/>
                </a:solidFill>
                <a:latin typeface="Courier New" panose="02070309020205020404" pitchFamily="49" charset="0"/>
              </a:rPr>
              <a:t>	</a:t>
            </a:r>
            <a:r>
              <a:rPr lang="en-IN" sz="2000" dirty="0" smtClean="0">
                <a:solidFill>
                  <a:srgbClr val="000000"/>
                </a:solidFill>
                <a:latin typeface="Courier New" panose="02070309020205020404" pitchFamily="49" charset="0"/>
              </a:rPr>
              <a:t>	toggle </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smtClean="0">
                <a:solidFill>
                  <a:srgbClr val="000000"/>
                </a:solidFill>
                <a:latin typeface="Courier New" panose="02070309020205020404" pitchFamily="49" charset="0"/>
              </a:rPr>
              <a:t>true; </a:t>
            </a:r>
          </a:p>
          <a:p>
            <a:r>
              <a:rPr lang="en-IN" sz="2000" dirty="0">
                <a:solidFill>
                  <a:srgbClr val="000000"/>
                </a:solidFill>
                <a:latin typeface="Courier New" panose="02070309020205020404" pitchFamily="49" charset="0"/>
              </a:rPr>
              <a:t>	</a:t>
            </a:r>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XBee.write</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'1'</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b="1" dirty="0">
                <a:solidFill>
                  <a:srgbClr val="000000"/>
                </a:solidFill>
                <a:latin typeface="Courier New" panose="02070309020205020404" pitchFamily="49" charset="0"/>
              </a:rPr>
              <a:t>	</a:t>
            </a:r>
            <a:r>
              <a:rPr lang="en-IN" sz="2000" b="1" dirty="0" smtClean="0">
                <a:solidFill>
                  <a:srgbClr val="000000"/>
                </a:solidFill>
                <a:latin typeface="Courier New" panose="02070309020205020404" pitchFamily="49" charset="0"/>
              </a:rPr>
              <a:t>	</a:t>
            </a:r>
            <a:r>
              <a:rPr lang="en-IN" sz="2000" b="1" dirty="0" smtClean="0">
                <a:solidFill>
                  <a:srgbClr val="0000FF"/>
                </a:solidFill>
                <a:latin typeface="Courier New" panose="02070309020205020404" pitchFamily="49" charset="0"/>
              </a:rPr>
              <a:t>delay</a:t>
            </a:r>
            <a:r>
              <a:rPr lang="en-IN" sz="2000" b="1" dirty="0" smtClean="0">
                <a:solidFill>
                  <a:srgbClr val="000080"/>
                </a:solidFill>
                <a:latin typeface="Courier New" panose="02070309020205020404" pitchFamily="49" charset="0"/>
              </a:rPr>
              <a:t>(</a:t>
            </a:r>
            <a:r>
              <a:rPr lang="en-IN" sz="2000" dirty="0" smtClean="0">
                <a:solidFill>
                  <a:srgbClr val="FF8000"/>
                </a:solidFill>
                <a:latin typeface="Courier New" panose="02070309020205020404" pitchFamily="49" charset="0"/>
              </a:rPr>
              <a:t>1000</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008000"/>
                </a:solidFill>
                <a:latin typeface="Courier New" panose="02070309020205020404" pitchFamily="49" charset="0"/>
              </a:rPr>
              <a:t>//</a:t>
            </a:r>
            <a:r>
              <a:rPr lang="en-IN" sz="2000" dirty="0">
                <a:solidFill>
                  <a:srgbClr val="008000"/>
                </a:solidFill>
                <a:latin typeface="Courier New" panose="02070309020205020404" pitchFamily="49" charset="0"/>
              </a:rPr>
              <a:t>When button is pressed second time (GPIO pulled low) send 0 </a:t>
            </a:r>
            <a:endParaRPr lang="en-IN" sz="2000" dirty="0" smtClean="0">
              <a:solidFill>
                <a:srgbClr val="008000"/>
              </a:solidFill>
              <a:latin typeface="Courier New" panose="02070309020205020404" pitchFamily="49" charset="0"/>
            </a:endParaRPr>
          </a:p>
          <a:p>
            <a:r>
              <a:rPr lang="en-IN" sz="2000" dirty="0">
                <a:solidFill>
                  <a:srgbClr val="008000"/>
                </a:solidFill>
                <a:latin typeface="Courier New" panose="02070309020205020404" pitchFamily="49" charset="0"/>
              </a:rPr>
              <a:t>	</a:t>
            </a:r>
            <a:r>
              <a:rPr lang="en-IN" sz="2000" dirty="0" smtClean="0">
                <a:solidFill>
                  <a:srgbClr val="8000FF"/>
                </a:solidFill>
                <a:latin typeface="Courier New" panose="02070309020205020404" pitchFamily="49" charset="0"/>
              </a:rPr>
              <a:t>else</a:t>
            </a:r>
            <a:r>
              <a:rPr lang="en-IN" sz="2000" dirty="0" smtClean="0">
                <a:solidFill>
                  <a:srgbClr val="000000"/>
                </a:solidFill>
                <a:latin typeface="Courier New" panose="02070309020205020404" pitchFamily="49" charset="0"/>
              </a:rPr>
              <a:t> </a:t>
            </a:r>
            <a:r>
              <a:rPr lang="en-IN" sz="2000" dirty="0">
                <a:solidFill>
                  <a:srgbClr val="8000FF"/>
                </a:solidFill>
                <a:latin typeface="Courier New" panose="02070309020205020404" pitchFamily="49" charset="0"/>
              </a:rPr>
              <a:t>if</a:t>
            </a:r>
            <a:r>
              <a:rPr lang="en-IN" sz="2000" dirty="0">
                <a:solidFill>
                  <a:srgbClr val="000000"/>
                </a:solidFill>
                <a:latin typeface="Courier New" panose="02070309020205020404" pitchFamily="49" charset="0"/>
              </a:rPr>
              <a:t> </a:t>
            </a:r>
            <a:r>
              <a:rPr lang="en-IN" sz="2000" b="1" dirty="0">
                <a:solidFill>
                  <a:srgbClr val="000080"/>
                </a:solidFill>
                <a:latin typeface="Courier New" panose="02070309020205020404" pitchFamily="49" charset="0"/>
              </a:rPr>
              <a:t>(</a:t>
            </a:r>
            <a:r>
              <a:rPr lang="en-IN" sz="2000" b="1" dirty="0">
                <a:solidFill>
                  <a:srgbClr val="0000FF"/>
                </a:solidFill>
                <a:latin typeface="Courier New" panose="02070309020205020404" pitchFamily="49" charset="0"/>
              </a:rPr>
              <a:t>digitalRead</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BUTTON</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b="1" dirty="0">
                <a:solidFill>
                  <a:srgbClr val="FF8000"/>
                </a:solidFill>
                <a:latin typeface="Courier New" panose="02070309020205020404" pitchFamily="49" charset="0"/>
              </a:rPr>
              <a:t>LOW</a:t>
            </a:r>
            <a:r>
              <a:rPr lang="en-IN" sz="2000" dirty="0">
                <a:solidFill>
                  <a:srgbClr val="000000"/>
                </a:solidFill>
                <a:latin typeface="Courier New" panose="02070309020205020404" pitchFamily="49" charset="0"/>
              </a:rPr>
              <a:t> &amp;&amp; </a:t>
            </a:r>
            <a:r>
              <a:rPr lang="en-IN" sz="2000" dirty="0" smtClean="0">
                <a:solidFill>
                  <a:srgbClr val="000000"/>
                </a:solidFill>
                <a:latin typeface="Courier New" panose="02070309020205020404" pitchFamily="49" charset="0"/>
              </a:rPr>
              <a:t>toggle</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Serial.println</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Turn off LED</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a:solidFill>
                  <a:srgbClr val="000000"/>
                </a:solidFill>
                <a:latin typeface="Courier New" panose="02070309020205020404" pitchFamily="49" charset="0"/>
              </a:rPr>
              <a:t>	</a:t>
            </a:r>
            <a:r>
              <a:rPr lang="en-IN" sz="2000" dirty="0" smtClean="0">
                <a:solidFill>
                  <a:srgbClr val="000000"/>
                </a:solidFill>
                <a:latin typeface="Courier New" panose="02070309020205020404" pitchFamily="49" charset="0"/>
              </a:rPr>
              <a:t>	toggle </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smtClean="0">
                <a:solidFill>
                  <a:srgbClr val="000000"/>
                </a:solidFill>
                <a:latin typeface="Courier New" panose="02070309020205020404" pitchFamily="49" charset="0"/>
              </a:rPr>
              <a:t>false; </a:t>
            </a:r>
          </a:p>
          <a:p>
            <a:r>
              <a:rPr lang="en-IN" sz="2000" dirty="0">
                <a:solidFill>
                  <a:srgbClr val="000000"/>
                </a:solidFill>
                <a:latin typeface="Courier New" panose="02070309020205020404" pitchFamily="49" charset="0"/>
              </a:rPr>
              <a:t>	</a:t>
            </a:r>
            <a:r>
              <a:rPr lang="en-IN" sz="2000" dirty="0" smtClean="0">
                <a:solidFill>
                  <a:srgbClr val="000000"/>
                </a:solidFill>
                <a:latin typeface="Courier New" panose="02070309020205020404" pitchFamily="49" charset="0"/>
              </a:rPr>
              <a:t>	</a:t>
            </a:r>
            <a:r>
              <a:rPr lang="en-IN" sz="2000" dirty="0" err="1" smtClean="0">
                <a:solidFill>
                  <a:srgbClr val="000000"/>
                </a:solidFill>
                <a:latin typeface="Courier New" panose="02070309020205020404" pitchFamily="49" charset="0"/>
              </a:rPr>
              <a:t>XBee.write</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'0'</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b="1" dirty="0">
                <a:solidFill>
                  <a:srgbClr val="000000"/>
                </a:solidFill>
                <a:latin typeface="Courier New" panose="02070309020205020404" pitchFamily="49" charset="0"/>
              </a:rPr>
              <a:t>	</a:t>
            </a:r>
            <a:r>
              <a:rPr lang="en-IN" sz="2000" b="1" dirty="0" smtClean="0">
                <a:solidFill>
                  <a:srgbClr val="000000"/>
                </a:solidFill>
                <a:latin typeface="Courier New" panose="02070309020205020404" pitchFamily="49" charset="0"/>
              </a:rPr>
              <a:t>	</a:t>
            </a:r>
            <a:r>
              <a:rPr lang="en-IN" sz="2000" b="1" dirty="0" smtClean="0">
                <a:solidFill>
                  <a:srgbClr val="0000FF"/>
                </a:solidFill>
                <a:latin typeface="Courier New" panose="02070309020205020404" pitchFamily="49" charset="0"/>
              </a:rPr>
              <a:t>delay</a:t>
            </a:r>
            <a:r>
              <a:rPr lang="en-IN" sz="2000" b="1" dirty="0" smtClean="0">
                <a:solidFill>
                  <a:srgbClr val="000080"/>
                </a:solidFill>
                <a:latin typeface="Courier New" panose="02070309020205020404" pitchFamily="49" charset="0"/>
              </a:rPr>
              <a:t>(</a:t>
            </a:r>
            <a:r>
              <a:rPr lang="en-IN" sz="2000" dirty="0" smtClean="0">
                <a:solidFill>
                  <a:srgbClr val="FF8000"/>
                </a:solidFill>
                <a:latin typeface="Courier New" panose="02070309020205020404" pitchFamily="49" charset="0"/>
              </a:rPr>
              <a:t>1000</a:t>
            </a:r>
            <a:r>
              <a:rPr lang="en-IN" sz="2000" b="1" dirty="0">
                <a:solidFill>
                  <a:srgbClr val="000080"/>
                </a:solidFill>
                <a:latin typeface="Courier New" panose="02070309020205020404" pitchFamily="49" charset="0"/>
              </a:rPr>
              <a:t>)</a:t>
            </a:r>
            <a:r>
              <a:rPr lang="en-IN" sz="2000" dirty="0">
                <a:solidFill>
                  <a:srgbClr val="000000"/>
                </a:solidFill>
                <a:latin typeface="Courier New" panose="02070309020205020404" pitchFamily="49" charset="0"/>
              </a:rPr>
              <a:t>; </a:t>
            </a:r>
            <a:r>
              <a:rPr lang="en-IN" sz="2000" dirty="0">
                <a:solidFill>
                  <a:srgbClr val="808080"/>
                </a:solidFill>
                <a:latin typeface="Courier New" panose="02070309020205020404" pitchFamily="49" charset="0"/>
              </a:rPr>
              <a:t>}</a:t>
            </a:r>
            <a:r>
              <a:rPr lang="en-IN" sz="2000" dirty="0">
                <a:solidFill>
                  <a:srgbClr val="000000"/>
                </a:solidFill>
                <a:latin typeface="Courier New" panose="02070309020205020404" pitchFamily="49" charset="0"/>
              </a:rPr>
              <a:t> </a:t>
            </a:r>
            <a:endParaRPr lang="en-IN" sz="2000" dirty="0" smtClean="0">
              <a:solidFill>
                <a:srgbClr val="000000"/>
              </a:solidFill>
              <a:latin typeface="Courier New" panose="02070309020205020404" pitchFamily="49" charset="0"/>
            </a:endParaRPr>
          </a:p>
          <a:p>
            <a:r>
              <a:rPr lang="en-IN" sz="2000" dirty="0" smtClean="0">
                <a:solidFill>
                  <a:srgbClr val="808080"/>
                </a:solidFill>
                <a:latin typeface="Courier New" panose="02070309020205020404" pitchFamily="49" charset="0"/>
              </a:rPr>
              <a:t>}</a:t>
            </a:r>
            <a:endParaRPr lang="en-IN" sz="2000" dirty="0">
              <a:effectLst/>
            </a:endParaRPr>
          </a:p>
        </p:txBody>
      </p:sp>
      <p:sp>
        <p:nvSpPr>
          <p:cNvPr id="540" name="CustomShape 4"/>
          <p:cNvSpPr/>
          <p:nvPr/>
        </p:nvSpPr>
        <p:spPr>
          <a:xfrm>
            <a:off x="130229" y="1091699"/>
            <a:ext cx="484652" cy="4804887"/>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smtClean="0">
                <a:solidFill>
                  <a:srgbClr val="585858"/>
                </a:solidFill>
                <a:latin typeface="Consolas"/>
                <a:ea typeface="DejaVu Sans"/>
              </a:rPr>
              <a:t>16</a:t>
            </a:r>
          </a:p>
          <a:p>
            <a:pPr algn="r">
              <a:lnSpc>
                <a:spcPct val="100000"/>
              </a:lnSpc>
            </a:pPr>
            <a:r>
              <a:rPr lang="en-US" sz="2000" b="1" spc="-1" dirty="0" smtClean="0">
                <a:solidFill>
                  <a:srgbClr val="585858"/>
                </a:solidFill>
                <a:latin typeface="Consolas"/>
                <a:ea typeface="DejaVu Sans"/>
              </a:rPr>
              <a:t>17</a:t>
            </a:r>
          </a:p>
          <a:p>
            <a:pPr algn="r">
              <a:lnSpc>
                <a:spcPct val="100000"/>
              </a:lnSpc>
            </a:pPr>
            <a:r>
              <a:rPr lang="en-US" sz="2000" b="1" strike="noStrike" spc="-1" dirty="0" smtClean="0">
                <a:solidFill>
                  <a:srgbClr val="585858"/>
                </a:solidFill>
                <a:latin typeface="Consolas"/>
                <a:ea typeface="DejaVu Sans"/>
              </a:rPr>
              <a:t>18</a:t>
            </a:r>
          </a:p>
          <a:p>
            <a:pPr algn="r">
              <a:lnSpc>
                <a:spcPct val="100000"/>
              </a:lnSpc>
            </a:pPr>
            <a:r>
              <a:rPr lang="en-US" sz="2000" b="1" spc="-1" dirty="0" smtClean="0">
                <a:solidFill>
                  <a:srgbClr val="585858"/>
                </a:solidFill>
                <a:latin typeface="Consolas"/>
                <a:ea typeface="DejaVu Sans"/>
              </a:rPr>
              <a:t>19</a:t>
            </a:r>
          </a:p>
          <a:p>
            <a:pPr algn="r">
              <a:lnSpc>
                <a:spcPct val="100000"/>
              </a:lnSpc>
            </a:pPr>
            <a:r>
              <a:rPr lang="en-US" sz="2000" b="1" strike="noStrike" spc="-1" dirty="0" smtClean="0">
                <a:solidFill>
                  <a:srgbClr val="585858"/>
                </a:solidFill>
                <a:latin typeface="Consolas"/>
                <a:ea typeface="DejaVu Sans"/>
              </a:rPr>
              <a:t>20</a:t>
            </a:r>
          </a:p>
          <a:p>
            <a:pPr algn="r">
              <a:lnSpc>
                <a:spcPct val="100000"/>
              </a:lnSpc>
            </a:pPr>
            <a:r>
              <a:rPr lang="en-US" sz="2000" b="1" spc="-1" dirty="0" smtClean="0">
                <a:solidFill>
                  <a:srgbClr val="585858"/>
                </a:solidFill>
                <a:latin typeface="Consolas"/>
                <a:ea typeface="DejaVu Sans"/>
              </a:rPr>
              <a:t>21</a:t>
            </a:r>
          </a:p>
          <a:p>
            <a:pPr algn="r">
              <a:lnSpc>
                <a:spcPct val="100000"/>
              </a:lnSpc>
            </a:pPr>
            <a:r>
              <a:rPr lang="en-US" sz="2000" b="1" strike="noStrike" spc="-1" dirty="0" smtClean="0">
                <a:solidFill>
                  <a:srgbClr val="585858"/>
                </a:solidFill>
                <a:latin typeface="Consolas"/>
                <a:ea typeface="DejaVu Sans"/>
              </a:rPr>
              <a:t>22</a:t>
            </a:r>
          </a:p>
          <a:p>
            <a:pPr algn="r">
              <a:lnSpc>
                <a:spcPct val="100000"/>
              </a:lnSpc>
            </a:pPr>
            <a:r>
              <a:rPr lang="en-US" sz="2000" b="1" spc="-1" dirty="0" smtClean="0">
                <a:solidFill>
                  <a:srgbClr val="585858"/>
                </a:solidFill>
                <a:latin typeface="Consolas"/>
                <a:ea typeface="DejaVu Sans"/>
              </a:rPr>
              <a:t>23</a:t>
            </a:r>
          </a:p>
          <a:p>
            <a:pPr algn="r">
              <a:lnSpc>
                <a:spcPct val="100000"/>
              </a:lnSpc>
            </a:pPr>
            <a:r>
              <a:rPr lang="en-US" sz="2000" b="1" strike="noStrike" spc="-1" dirty="0" smtClean="0">
                <a:solidFill>
                  <a:srgbClr val="585858"/>
                </a:solidFill>
                <a:latin typeface="Consolas"/>
                <a:ea typeface="DejaVu Sans"/>
              </a:rPr>
              <a:t>24</a:t>
            </a:r>
          </a:p>
          <a:p>
            <a:pPr algn="r">
              <a:lnSpc>
                <a:spcPct val="100000"/>
              </a:lnSpc>
            </a:pPr>
            <a:r>
              <a:rPr lang="en-US" sz="2000" b="1" spc="-1" dirty="0" smtClean="0">
                <a:solidFill>
                  <a:srgbClr val="585858"/>
                </a:solidFill>
                <a:latin typeface="Consolas"/>
                <a:ea typeface="DejaVu Sans"/>
              </a:rPr>
              <a:t>25</a:t>
            </a:r>
          </a:p>
          <a:p>
            <a:pPr algn="r">
              <a:lnSpc>
                <a:spcPct val="100000"/>
              </a:lnSpc>
            </a:pPr>
            <a:r>
              <a:rPr lang="en-US" sz="2000" b="1" strike="noStrike" spc="-1" dirty="0" smtClean="0">
                <a:solidFill>
                  <a:srgbClr val="585858"/>
                </a:solidFill>
                <a:latin typeface="Consolas"/>
                <a:ea typeface="DejaVu Sans"/>
              </a:rPr>
              <a:t>26</a:t>
            </a:r>
          </a:p>
          <a:p>
            <a:pPr algn="r">
              <a:lnSpc>
                <a:spcPct val="100000"/>
              </a:lnSpc>
            </a:pPr>
            <a:r>
              <a:rPr lang="en-US" sz="2000" b="1" spc="-1" dirty="0" smtClean="0">
                <a:solidFill>
                  <a:srgbClr val="585858"/>
                </a:solidFill>
                <a:latin typeface="Consolas"/>
                <a:ea typeface="DejaVu Sans"/>
              </a:rPr>
              <a:t>27</a:t>
            </a:r>
          </a:p>
          <a:p>
            <a:pPr algn="r">
              <a:lnSpc>
                <a:spcPct val="100000"/>
              </a:lnSpc>
            </a:pPr>
            <a:r>
              <a:rPr lang="en-US" sz="2000" b="1" strike="noStrike" spc="-1" dirty="0" smtClean="0">
                <a:solidFill>
                  <a:srgbClr val="585858"/>
                </a:solidFill>
                <a:latin typeface="Consolas"/>
                <a:ea typeface="DejaVu Sans"/>
              </a:rPr>
              <a:t>28</a:t>
            </a:r>
          </a:p>
          <a:p>
            <a:pPr algn="r">
              <a:lnSpc>
                <a:spcPct val="100000"/>
              </a:lnSpc>
            </a:pPr>
            <a:r>
              <a:rPr lang="en-US" sz="2000" b="1" spc="-1" dirty="0" smtClean="0">
                <a:solidFill>
                  <a:srgbClr val="585858"/>
                </a:solidFill>
                <a:latin typeface="Consolas"/>
                <a:ea typeface="DejaVu Sans"/>
              </a:rPr>
              <a:t>29</a:t>
            </a:r>
          </a:p>
          <a:p>
            <a:pPr algn="r">
              <a:lnSpc>
                <a:spcPct val="100000"/>
              </a:lnSpc>
            </a:pPr>
            <a:r>
              <a:rPr lang="en-US" sz="2000" b="1" strike="noStrike" spc="-1" dirty="0" smtClean="0">
                <a:solidFill>
                  <a:srgbClr val="585858"/>
                </a:solidFill>
                <a:latin typeface="Consolas"/>
                <a:ea typeface="DejaVu Sans"/>
              </a:rPr>
              <a:t>30</a:t>
            </a:r>
            <a:endParaRPr lang="en-IN" sz="2000" b="0" strike="noStrike" spc="-1" dirty="0">
              <a:latin typeface="Arial"/>
            </a:endParaRPr>
          </a:p>
        </p:txBody>
      </p:sp>
      <p:sp>
        <p:nvSpPr>
          <p:cNvPr id="541" name="CustomShape 5"/>
          <p:cNvSpPr/>
          <p:nvPr/>
        </p:nvSpPr>
        <p:spPr>
          <a:xfrm>
            <a:off x="130500" y="763740"/>
            <a:ext cx="178452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Xbee.ino</a:t>
            </a:r>
            <a:endParaRPr lang="en-IN" sz="1600" b="0" strike="noStrike" spc="-1" dirty="0">
              <a:latin typeface="Arial"/>
            </a:endParaRPr>
          </a:p>
        </p:txBody>
      </p:sp>
    </p:spTree>
    <p:extLst>
      <p:ext uri="{BB962C8B-B14F-4D97-AF65-F5344CB8AC3E}">
        <p14:creationId xmlns:p14="http://schemas.microsoft.com/office/powerpoint/2010/main" val="1861028014"/>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nodePh="1">
                                  <p:stCondLst>
                                    <p:cond delay="0"/>
                                  </p:stCondLst>
                                  <p:endCondLst>
                                    <p:cond evt="begin" delay="0">
                                      <p:tn val="5"/>
                                    </p:cond>
                                  </p:endCondLst>
                                  <p:childTnLst>
                                    <p:set>
                                      <p:cBhvr>
                                        <p:cTn id="6" dur="1" fill="hold">
                                          <p:stCondLst>
                                            <p:cond delay="0"/>
                                          </p:stCondLst>
                                        </p:cTn>
                                        <p:tgtEl>
                                          <p:spTgt spid="538">
                                            <p:txEl>
                                              <p:pRg st="0" end="0"/>
                                            </p:txEl>
                                          </p:spTgt>
                                        </p:tgtEl>
                                        <p:attrNameLst>
                                          <p:attrName>style.visibility</p:attrName>
                                        </p:attrNameLst>
                                      </p:cBhvr>
                                      <p:to>
                                        <p:strVal val="visible"/>
                                      </p:to>
                                    </p:set>
                                    <p:animEffect transition="in" filter="fade">
                                      <p:cBhvr additive="repl">
                                        <p:cTn id="7" dur="500"/>
                                        <p:tgtEl>
                                          <p:spTgt spid="5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39"/>
                                        </p:tgtEl>
                                        <p:attrNameLst>
                                          <p:attrName>style.visibility</p:attrName>
                                        </p:attrNameLst>
                                      </p:cBhvr>
                                      <p:to>
                                        <p:strVal val="visible"/>
                                      </p:to>
                                    </p:set>
                                    <p:animEffect transition="in" filter="fade">
                                      <p:cBhvr additive="repl">
                                        <p:cTn id="12" dur="500"/>
                                        <p:tgtEl>
                                          <p:spTgt spid="539"/>
                                        </p:tgtEl>
                                      </p:cBhvr>
                                    </p:animEffect>
                                  </p:childTnLst>
                                </p:cTn>
                              </p:par>
                              <p:par>
                                <p:cTn id="13" presetID="10" presetClass="entr" fill="hold" nodeType="withEffect">
                                  <p:stCondLst>
                                    <p:cond delay="0"/>
                                  </p:stCondLst>
                                  <p:childTnLst>
                                    <p:set>
                                      <p:cBhvr>
                                        <p:cTn id="14" dur="1" fill="hold">
                                          <p:stCondLst>
                                            <p:cond delay="0"/>
                                          </p:stCondLst>
                                        </p:cTn>
                                        <p:tgtEl>
                                          <p:spTgt spid="541"/>
                                        </p:tgtEl>
                                        <p:attrNameLst>
                                          <p:attrName>style.visibility</p:attrName>
                                        </p:attrNameLst>
                                      </p:cBhvr>
                                      <p:to>
                                        <p:strVal val="visible"/>
                                      </p:to>
                                    </p:set>
                                    <p:animEffect transition="in" filter="fade">
                                      <p:cBhvr additive="repl">
                                        <p:cTn id="15" dur="500"/>
                                        <p:tgtEl>
                                          <p:spTgt spid="541"/>
                                        </p:tgtEl>
                                      </p:cBhvr>
                                    </p:animEffect>
                                  </p:childTnLst>
                                </p:cTn>
                              </p:par>
                              <p:par>
                                <p:cTn id="16" presetID="10" presetClass="entr" fill="hold" nodeType="withEffect">
                                  <p:stCondLst>
                                    <p:cond delay="0"/>
                                  </p:stCondLst>
                                  <p:childTnLst>
                                    <p:set>
                                      <p:cBhvr>
                                        <p:cTn id="17" dur="1" fill="hold">
                                          <p:stCondLst>
                                            <p:cond delay="0"/>
                                          </p:stCondLst>
                                        </p:cTn>
                                        <p:tgtEl>
                                          <p:spTgt spid="540"/>
                                        </p:tgtEl>
                                        <p:attrNameLst>
                                          <p:attrName>style.visibility</p:attrName>
                                        </p:attrNameLst>
                                      </p:cBhvr>
                                      <p:to>
                                        <p:strVal val="visible"/>
                                      </p:to>
                                    </p:set>
                                    <p:animEffect transition="in" filter="fade">
                                      <p:cBhvr additive="repl">
                                        <p:cTn id="18" dur="500"/>
                                        <p:tgtEl>
                                          <p:spTgt spid="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pc="-1" dirty="0" smtClean="0">
                <a:solidFill>
                  <a:srgbClr val="373737"/>
                </a:solidFill>
                <a:latin typeface="Roboto Condensed"/>
              </a:rPr>
              <a:t>Serial Communication with </a:t>
            </a:r>
            <a:r>
              <a:rPr lang="en-IN" sz="3400" b="1" spc="-1" dirty="0" err="1" smtClean="0">
                <a:solidFill>
                  <a:srgbClr val="373737"/>
                </a:solidFill>
                <a:latin typeface="Roboto Condensed"/>
              </a:rPr>
              <a:t>Xbee</a:t>
            </a:r>
            <a:r>
              <a:rPr lang="en-IN" sz="3400" b="1" spc="-1" dirty="0" smtClean="0">
                <a:solidFill>
                  <a:srgbClr val="373737"/>
                </a:solidFill>
                <a:latin typeface="Roboto Condensed"/>
              </a:rPr>
              <a:t> Module (Rx)</a:t>
            </a:r>
            <a:endParaRPr lang="en-IN" sz="3400" b="0" strike="noStrike" spc="-1" dirty="0">
              <a:latin typeface="Arial"/>
            </a:endParaRPr>
          </a:p>
        </p:txBody>
      </p:sp>
      <p:sp>
        <p:nvSpPr>
          <p:cNvPr id="538" name="CustomShape 2"/>
          <p:cNvSpPr/>
          <p:nvPr/>
        </p:nvSpPr>
        <p:spPr>
          <a:xfrm>
            <a:off x="131040" y="863280"/>
            <a:ext cx="11928960"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4960" indent="-264240" algn="just">
              <a:lnSpc>
                <a:spcPct val="90000"/>
              </a:lnSpc>
              <a:spcBef>
                <a:spcPts val="1001"/>
              </a:spcBef>
              <a:buClr>
                <a:srgbClr val="B84742"/>
              </a:buClr>
              <a:buFont typeface="Wingdings 3" charset="2"/>
              <a:buChar char=""/>
            </a:pPr>
            <a:r>
              <a:rPr lang="en-IN" sz="2400" b="0" strike="noStrike" spc="-1" dirty="0">
                <a:solidFill>
                  <a:srgbClr val="212121"/>
                </a:solidFill>
                <a:latin typeface="Roboto Condensed"/>
              </a:rPr>
              <a:t>The code in Arduino for </a:t>
            </a:r>
            <a:r>
              <a:rPr lang="en-IN" sz="2400" b="0" strike="noStrike" spc="-1" dirty="0" smtClean="0">
                <a:solidFill>
                  <a:srgbClr val="212121"/>
                </a:solidFill>
                <a:latin typeface="Roboto Condensed"/>
              </a:rPr>
              <a:t>Serial communication for </a:t>
            </a:r>
            <a:r>
              <a:rPr lang="en-IN" sz="2400" b="0" strike="noStrike" spc="-1" dirty="0" err="1" smtClean="0">
                <a:solidFill>
                  <a:srgbClr val="212121"/>
                </a:solidFill>
                <a:latin typeface="Roboto Condensed"/>
              </a:rPr>
              <a:t>Xbee</a:t>
            </a:r>
            <a:r>
              <a:rPr lang="en-IN" sz="2400" b="0" strike="noStrike" spc="-1" dirty="0" smtClean="0">
                <a:solidFill>
                  <a:srgbClr val="212121"/>
                </a:solidFill>
                <a:latin typeface="Roboto Condensed"/>
              </a:rPr>
              <a:t> Module </a:t>
            </a:r>
            <a:r>
              <a:rPr lang="en-IN" sz="2400" b="0" strike="noStrike" spc="-1" dirty="0">
                <a:solidFill>
                  <a:srgbClr val="212121"/>
                </a:solidFill>
                <a:latin typeface="Roboto Condensed"/>
              </a:rPr>
              <a:t>can be written as following:</a:t>
            </a:r>
            <a:endParaRPr lang="en-IN" sz="2400" b="0" strike="noStrike" spc="-1" dirty="0">
              <a:latin typeface="Arial"/>
            </a:endParaRPr>
          </a:p>
        </p:txBody>
      </p:sp>
      <p:sp>
        <p:nvSpPr>
          <p:cNvPr id="539" name="CustomShape 3"/>
          <p:cNvSpPr/>
          <p:nvPr/>
        </p:nvSpPr>
        <p:spPr>
          <a:xfrm>
            <a:off x="1134933" y="1649880"/>
            <a:ext cx="6730774" cy="4069785"/>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include</a:t>
            </a:r>
            <a:r>
              <a:rPr lang="en-US" sz="2000" b="1" dirty="0">
                <a:solidFill>
                  <a:srgbClr val="000080"/>
                </a:solidFill>
                <a:latin typeface="Courier New" panose="02070309020205020404" pitchFamily="49" charset="0"/>
              </a:rPr>
              <a:t>&lt;</a:t>
            </a:r>
            <a:r>
              <a:rPr lang="en-US" sz="2000" dirty="0" err="1">
                <a:solidFill>
                  <a:srgbClr val="000000"/>
                </a:solidFill>
                <a:latin typeface="Courier New" panose="02070309020205020404" pitchFamily="49" charset="0"/>
              </a:rPr>
              <a:t>SoftwareSerial.h</a:t>
            </a:r>
            <a:r>
              <a:rPr lang="en-US" sz="2000" b="1" dirty="0">
                <a:solidFill>
                  <a:srgbClr val="000080"/>
                </a:solidFill>
                <a:latin typeface="Courier New" panose="02070309020205020404" pitchFamily="49" charset="0"/>
              </a:rPr>
              <a:t>&gt;</a:t>
            </a:r>
            <a:r>
              <a:rPr lang="en-US" sz="2000" dirty="0">
                <a:solidFill>
                  <a:srgbClr val="000000"/>
                </a:solidFill>
                <a:latin typeface="Courier New" panose="02070309020205020404" pitchFamily="49" charset="0"/>
              </a:rPr>
              <a:t> </a:t>
            </a:r>
            <a:endParaRPr lang="en-US" sz="2000" dirty="0" smtClean="0">
              <a:solidFill>
                <a:srgbClr val="000000"/>
              </a:solidFill>
              <a:latin typeface="Courier New" panose="02070309020205020404" pitchFamily="49" charset="0"/>
            </a:endParaRPr>
          </a:p>
          <a:p>
            <a:r>
              <a:rPr lang="en-US" sz="2000" dirty="0" err="1" smtClean="0">
                <a:solidFill>
                  <a:srgbClr val="8000FF"/>
                </a:solidFill>
                <a:latin typeface="Courier New" panose="02070309020205020404" pitchFamily="49" charset="0"/>
              </a:rPr>
              <a:t>int</a:t>
            </a:r>
            <a:r>
              <a:rPr lang="en-US" sz="2000" dirty="0" smtClean="0">
                <a:solidFill>
                  <a:srgbClr val="000000"/>
                </a:solidFill>
                <a:latin typeface="Courier New" panose="02070309020205020404" pitchFamily="49" charset="0"/>
              </a:rPr>
              <a:t> </a:t>
            </a:r>
            <a:r>
              <a:rPr lang="en-US" sz="2000" dirty="0">
                <a:solidFill>
                  <a:srgbClr val="000000"/>
                </a:solidFill>
                <a:latin typeface="Courier New" panose="02070309020205020404" pitchFamily="49" charset="0"/>
              </a:rPr>
              <a:t>led </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2; </a:t>
            </a:r>
            <a:endParaRPr lang="en-US" sz="2000" dirty="0" smtClean="0">
              <a:solidFill>
                <a:srgbClr val="000000"/>
              </a:solidFill>
              <a:latin typeface="Courier New" panose="02070309020205020404" pitchFamily="49" charset="0"/>
            </a:endParaRPr>
          </a:p>
          <a:p>
            <a:r>
              <a:rPr lang="en-US" sz="2000" dirty="0" err="1" smtClean="0">
                <a:solidFill>
                  <a:srgbClr val="8000FF"/>
                </a:solidFill>
                <a:latin typeface="Courier New" panose="02070309020205020404" pitchFamily="49" charset="0"/>
              </a:rPr>
              <a:t>int</a:t>
            </a:r>
            <a:r>
              <a:rPr lang="en-US" sz="2000" dirty="0" smtClean="0">
                <a:solidFill>
                  <a:srgbClr val="000000"/>
                </a:solidFill>
                <a:latin typeface="Courier New" panose="02070309020205020404" pitchFamily="49" charset="0"/>
              </a:rPr>
              <a:t> </a:t>
            </a:r>
            <a:r>
              <a:rPr lang="en-US" sz="2000" dirty="0">
                <a:solidFill>
                  <a:srgbClr val="000000"/>
                </a:solidFill>
                <a:latin typeface="Courier New" panose="02070309020205020404" pitchFamily="49" charset="0"/>
              </a:rPr>
              <a:t>received </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0; </a:t>
            </a:r>
            <a:endParaRPr lang="en-US" sz="2000" dirty="0" smtClean="0">
              <a:solidFill>
                <a:srgbClr val="000000"/>
              </a:solidFill>
              <a:latin typeface="Courier New" panose="02070309020205020404" pitchFamily="49" charset="0"/>
            </a:endParaRPr>
          </a:p>
          <a:p>
            <a:r>
              <a:rPr lang="en-US" sz="2000" dirty="0" err="1" smtClean="0">
                <a:solidFill>
                  <a:srgbClr val="8000FF"/>
                </a:solidFill>
                <a:latin typeface="Courier New" panose="02070309020205020404" pitchFamily="49" charset="0"/>
              </a:rPr>
              <a:t>int</a:t>
            </a:r>
            <a:r>
              <a:rPr lang="en-US" sz="2000" dirty="0" smtClean="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i</a:t>
            </a:r>
            <a:r>
              <a:rPr lang="en-US" sz="2000" dirty="0">
                <a:solidFill>
                  <a:srgbClr val="000000"/>
                </a:solidFill>
                <a:latin typeface="Courier New" panose="02070309020205020404" pitchFamily="49" charset="0"/>
              </a:rPr>
              <a:t>; </a:t>
            </a:r>
            <a:endParaRPr lang="en-US" sz="2000" dirty="0" smtClean="0">
              <a:solidFill>
                <a:srgbClr val="000000"/>
              </a:solidFill>
              <a:latin typeface="Courier New" panose="02070309020205020404" pitchFamily="49" charset="0"/>
            </a:endParaRPr>
          </a:p>
          <a:p>
            <a:endParaRPr lang="en-US" sz="2000" dirty="0">
              <a:solidFill>
                <a:srgbClr val="000000"/>
              </a:solidFill>
              <a:latin typeface="Courier New" panose="02070309020205020404" pitchFamily="49" charset="0"/>
            </a:endParaRPr>
          </a:p>
          <a:p>
            <a:r>
              <a:rPr lang="en-US" sz="2000" dirty="0" smtClean="0">
                <a:solidFill>
                  <a:srgbClr val="008000"/>
                </a:solidFill>
                <a:latin typeface="Courier New" panose="02070309020205020404" pitchFamily="49" charset="0"/>
              </a:rPr>
              <a:t>//</a:t>
            </a:r>
            <a:r>
              <a:rPr lang="en-US" sz="2000" dirty="0">
                <a:solidFill>
                  <a:srgbClr val="008000"/>
                </a:solidFill>
                <a:latin typeface="Courier New" panose="02070309020205020404" pitchFamily="49" charset="0"/>
              </a:rPr>
              <a:t>For communicating with </a:t>
            </a:r>
            <a:r>
              <a:rPr lang="en-US" sz="2000" dirty="0" err="1">
                <a:solidFill>
                  <a:srgbClr val="008000"/>
                </a:solidFill>
                <a:latin typeface="Courier New" panose="02070309020205020404" pitchFamily="49" charset="0"/>
              </a:rPr>
              <a:t>zigbee</a:t>
            </a:r>
            <a:r>
              <a:rPr lang="en-US" sz="2000" dirty="0">
                <a:solidFill>
                  <a:srgbClr val="008000"/>
                </a:solidFill>
                <a:latin typeface="Courier New" panose="02070309020205020404" pitchFamily="49" charset="0"/>
              </a:rPr>
              <a:t> </a:t>
            </a:r>
            <a:endParaRPr lang="en-US" sz="2000" dirty="0" smtClean="0">
              <a:solidFill>
                <a:srgbClr val="008000"/>
              </a:solidFill>
              <a:latin typeface="Courier New" panose="02070309020205020404" pitchFamily="49" charset="0"/>
            </a:endParaRPr>
          </a:p>
          <a:p>
            <a:r>
              <a:rPr lang="en-US" sz="2000" dirty="0" err="1" smtClean="0">
                <a:solidFill>
                  <a:srgbClr val="000000"/>
                </a:solidFill>
                <a:latin typeface="Courier New" panose="02070309020205020404" pitchFamily="49" charset="0"/>
              </a:rPr>
              <a:t>SoftwareSerial</a:t>
            </a:r>
            <a:r>
              <a:rPr lang="en-US" sz="2000" dirty="0" smtClean="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zigbee</a:t>
            </a:r>
            <a:r>
              <a:rPr lang="en-US" sz="2000" b="1" dirty="0">
                <a:solidFill>
                  <a:srgbClr val="000080"/>
                </a:solidFill>
                <a:latin typeface="Courier New" panose="02070309020205020404" pitchFamily="49" charset="0"/>
              </a:rPr>
              <a:t>(</a:t>
            </a:r>
            <a:r>
              <a:rPr lang="en-US" sz="2000" dirty="0">
                <a:solidFill>
                  <a:srgbClr val="FF8000"/>
                </a:solidFill>
                <a:latin typeface="Courier New" panose="02070309020205020404" pitchFamily="49" charset="0"/>
              </a:rPr>
              <a:t>13</a:t>
            </a:r>
            <a:r>
              <a:rPr lang="en-US" sz="2000" b="1" dirty="0">
                <a:solidFill>
                  <a:srgbClr val="000080"/>
                </a:solidFill>
                <a:latin typeface="Courier New" panose="02070309020205020404" pitchFamily="49" charset="0"/>
              </a:rPr>
              <a:t>,</a:t>
            </a:r>
            <a:r>
              <a:rPr lang="en-US" sz="2000" dirty="0">
                <a:solidFill>
                  <a:srgbClr val="FF8000"/>
                </a:solidFill>
                <a:latin typeface="Courier New" panose="02070309020205020404" pitchFamily="49" charset="0"/>
              </a:rPr>
              <a:t>12</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endParaRPr lang="en-US" sz="2000" dirty="0" smtClean="0">
              <a:solidFill>
                <a:srgbClr val="000000"/>
              </a:solidFill>
              <a:latin typeface="Courier New" panose="02070309020205020404" pitchFamily="49" charset="0"/>
            </a:endParaRPr>
          </a:p>
          <a:p>
            <a:r>
              <a:rPr lang="en-US" sz="2000" dirty="0" smtClean="0">
                <a:solidFill>
                  <a:srgbClr val="8000FF"/>
                </a:solidFill>
                <a:latin typeface="Courier New" panose="02070309020205020404" pitchFamily="49" charset="0"/>
              </a:rPr>
              <a:t>void</a:t>
            </a:r>
            <a:r>
              <a:rPr lang="en-US" sz="2000" dirty="0" smtClean="0">
                <a:solidFill>
                  <a:srgbClr val="000000"/>
                </a:solidFill>
                <a:latin typeface="Courier New" panose="02070309020205020404" pitchFamily="49" charset="0"/>
              </a:rPr>
              <a:t> </a:t>
            </a:r>
            <a:r>
              <a:rPr lang="en-US" sz="2000" b="1" dirty="0">
                <a:solidFill>
                  <a:srgbClr val="0000FF"/>
                </a:solidFill>
                <a:latin typeface="Courier New" panose="02070309020205020404" pitchFamily="49" charset="0"/>
              </a:rPr>
              <a:t>setup</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a:solidFill>
                  <a:srgbClr val="808080"/>
                </a:solidFill>
                <a:latin typeface="Courier New" panose="02070309020205020404" pitchFamily="49" charset="0"/>
              </a:rPr>
              <a:t>{</a:t>
            </a:r>
            <a:r>
              <a:rPr lang="en-US" sz="2000" dirty="0">
                <a:solidFill>
                  <a:srgbClr val="000000"/>
                </a:solidFill>
                <a:latin typeface="Courier New" panose="02070309020205020404" pitchFamily="49" charset="0"/>
              </a:rPr>
              <a:t> </a:t>
            </a:r>
            <a:endParaRPr lang="en-US" sz="2000" dirty="0" smtClean="0">
              <a:solidFill>
                <a:srgbClr val="000000"/>
              </a:solidFill>
              <a:latin typeface="Courier New" panose="02070309020205020404" pitchFamily="49" charset="0"/>
            </a:endParaRPr>
          </a:p>
          <a:p>
            <a:endParaRPr lang="en-US" sz="2000" dirty="0">
              <a:solidFill>
                <a:srgbClr val="000000"/>
              </a:solidFill>
              <a:latin typeface="Courier New" panose="02070309020205020404" pitchFamily="49" charset="0"/>
            </a:endParaRPr>
          </a:p>
          <a:p>
            <a:r>
              <a:rPr lang="en-US" sz="2000" dirty="0" err="1" smtClean="0">
                <a:solidFill>
                  <a:srgbClr val="000000"/>
                </a:solidFill>
                <a:latin typeface="Courier New" panose="02070309020205020404" pitchFamily="49" charset="0"/>
              </a:rPr>
              <a:t>Serial.begin</a:t>
            </a:r>
            <a:r>
              <a:rPr lang="en-US" sz="2000" b="1" dirty="0" smtClean="0">
                <a:solidFill>
                  <a:srgbClr val="000080"/>
                </a:solidFill>
                <a:latin typeface="Courier New" panose="02070309020205020404" pitchFamily="49" charset="0"/>
              </a:rPr>
              <a:t>(</a:t>
            </a:r>
            <a:r>
              <a:rPr lang="en-US" sz="2000" dirty="0" smtClean="0">
                <a:solidFill>
                  <a:srgbClr val="FF8000"/>
                </a:solidFill>
                <a:latin typeface="Courier New" panose="02070309020205020404" pitchFamily="49" charset="0"/>
              </a:rPr>
              <a:t>9600</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endParaRPr lang="en-US" sz="2000" dirty="0" smtClean="0">
              <a:solidFill>
                <a:srgbClr val="000000"/>
              </a:solidFill>
              <a:latin typeface="Courier New" panose="02070309020205020404" pitchFamily="49" charset="0"/>
            </a:endParaRPr>
          </a:p>
          <a:p>
            <a:r>
              <a:rPr lang="en-US" sz="2000" dirty="0" err="1" smtClean="0">
                <a:solidFill>
                  <a:srgbClr val="000000"/>
                </a:solidFill>
                <a:latin typeface="Courier New" panose="02070309020205020404" pitchFamily="49" charset="0"/>
              </a:rPr>
              <a:t>zigbee.begin</a:t>
            </a:r>
            <a:r>
              <a:rPr lang="en-US" sz="2000" b="1" dirty="0" smtClean="0">
                <a:solidFill>
                  <a:srgbClr val="000080"/>
                </a:solidFill>
                <a:latin typeface="Courier New" panose="02070309020205020404" pitchFamily="49" charset="0"/>
              </a:rPr>
              <a:t>(</a:t>
            </a:r>
            <a:r>
              <a:rPr lang="en-US" sz="2000" dirty="0" smtClean="0">
                <a:solidFill>
                  <a:srgbClr val="FF8000"/>
                </a:solidFill>
                <a:latin typeface="Courier New" panose="02070309020205020404" pitchFamily="49" charset="0"/>
              </a:rPr>
              <a:t>9600</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endParaRPr lang="en-US" sz="2000" dirty="0" smtClean="0">
              <a:solidFill>
                <a:srgbClr val="000000"/>
              </a:solidFill>
              <a:latin typeface="Courier New" panose="02070309020205020404" pitchFamily="49" charset="0"/>
            </a:endParaRPr>
          </a:p>
          <a:p>
            <a:r>
              <a:rPr lang="en-US" sz="2000" b="1" dirty="0" err="1" smtClean="0">
                <a:solidFill>
                  <a:srgbClr val="0000FF"/>
                </a:solidFill>
                <a:latin typeface="Courier New" panose="02070309020205020404" pitchFamily="49" charset="0"/>
              </a:rPr>
              <a:t>pinMode</a:t>
            </a:r>
            <a:r>
              <a:rPr lang="en-US" sz="2000" b="1" dirty="0" smtClean="0">
                <a:solidFill>
                  <a:srgbClr val="000080"/>
                </a:solidFill>
                <a:latin typeface="Courier New" panose="02070309020205020404" pitchFamily="49" charset="0"/>
              </a:rPr>
              <a:t>(</a:t>
            </a:r>
            <a:r>
              <a:rPr lang="en-US" sz="2000" dirty="0" smtClean="0">
                <a:solidFill>
                  <a:srgbClr val="000000"/>
                </a:solidFill>
                <a:latin typeface="Courier New" panose="02070309020205020404" pitchFamily="49" charset="0"/>
              </a:rPr>
              <a:t>led</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b="1" dirty="0">
                <a:solidFill>
                  <a:srgbClr val="FF8000"/>
                </a:solidFill>
                <a:latin typeface="Courier New" panose="02070309020205020404" pitchFamily="49" charset="0"/>
              </a:rPr>
              <a:t>OUTPUT</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endParaRPr lang="en-US" sz="2000" dirty="0" smtClean="0">
              <a:solidFill>
                <a:srgbClr val="000000"/>
              </a:solidFill>
              <a:latin typeface="Courier New" panose="02070309020205020404" pitchFamily="49" charset="0"/>
            </a:endParaRPr>
          </a:p>
          <a:p>
            <a:r>
              <a:rPr lang="en-US" sz="2000" dirty="0" smtClean="0">
                <a:solidFill>
                  <a:srgbClr val="808080"/>
                </a:solidFill>
                <a:latin typeface="Courier New" panose="02070309020205020404" pitchFamily="49" charset="0"/>
              </a:rPr>
              <a:t>}</a:t>
            </a:r>
            <a:endParaRPr lang="en-US" sz="2000" dirty="0">
              <a:effectLst/>
            </a:endParaRPr>
          </a:p>
        </p:txBody>
      </p:sp>
      <p:sp>
        <p:nvSpPr>
          <p:cNvPr id="540" name="CustomShape 4"/>
          <p:cNvSpPr/>
          <p:nvPr/>
        </p:nvSpPr>
        <p:spPr>
          <a:xfrm>
            <a:off x="606490" y="1649880"/>
            <a:ext cx="528443" cy="4069785"/>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a:solidFill>
                  <a:srgbClr val="585858"/>
                </a:solidFill>
                <a:latin typeface="Consolas"/>
                <a:ea typeface="DejaVu Sans"/>
              </a:rPr>
              <a:t>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2</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3</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4</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5</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6</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7</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8</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9</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10</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11</a:t>
            </a:r>
            <a:endParaRPr lang="en-IN" sz="2000" b="0" strike="noStrike" spc="-1" dirty="0">
              <a:latin typeface="Arial"/>
            </a:endParaRPr>
          </a:p>
          <a:p>
            <a:pPr algn="r">
              <a:lnSpc>
                <a:spcPct val="100000"/>
              </a:lnSpc>
            </a:pPr>
            <a:r>
              <a:rPr lang="en-IN" sz="2000" b="1" strike="noStrike" spc="-1" dirty="0">
                <a:solidFill>
                  <a:srgbClr val="585858"/>
                </a:solidFill>
                <a:latin typeface="Consolas"/>
                <a:ea typeface="DejaVu Sans"/>
              </a:rPr>
              <a:t>12</a:t>
            </a:r>
            <a:endParaRPr lang="en-IN" sz="2000" b="0" strike="noStrike" spc="-1" dirty="0">
              <a:latin typeface="Arial"/>
            </a:endParaRPr>
          </a:p>
          <a:p>
            <a:pPr algn="r">
              <a:lnSpc>
                <a:spcPct val="100000"/>
              </a:lnSpc>
            </a:pPr>
            <a:r>
              <a:rPr lang="en-IN" sz="2000" b="1" strike="noStrike" spc="-1" dirty="0" smtClean="0">
                <a:solidFill>
                  <a:srgbClr val="585858"/>
                </a:solidFill>
                <a:latin typeface="Consolas"/>
                <a:ea typeface="DejaVu Sans"/>
              </a:rPr>
              <a:t>13</a:t>
            </a:r>
            <a:endParaRPr lang="en-IN" sz="2000" b="0" strike="noStrike" spc="-1" dirty="0">
              <a:latin typeface="Arial"/>
            </a:endParaRPr>
          </a:p>
        </p:txBody>
      </p:sp>
      <p:sp>
        <p:nvSpPr>
          <p:cNvPr id="541" name="CustomShape 5"/>
          <p:cNvSpPr/>
          <p:nvPr/>
        </p:nvSpPr>
        <p:spPr>
          <a:xfrm>
            <a:off x="606490" y="1321560"/>
            <a:ext cx="178452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Xbee.ino</a:t>
            </a:r>
            <a:endParaRPr lang="en-IN" sz="1600" b="0" strike="noStrike" spc="-1" dirty="0">
              <a:latin typeface="Arial"/>
            </a:endParaRPr>
          </a:p>
        </p:txBody>
      </p:sp>
    </p:spTree>
    <p:extLst>
      <p:ext uri="{BB962C8B-B14F-4D97-AF65-F5344CB8AC3E}">
        <p14:creationId xmlns:p14="http://schemas.microsoft.com/office/powerpoint/2010/main" val="149678206"/>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animEffect transition="in" filter="fade">
                                      <p:cBhvr additive="repl">
                                        <p:cTn id="7" dur="500"/>
                                        <p:tgtEl>
                                          <p:spTgt spid="5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39"/>
                                        </p:tgtEl>
                                        <p:attrNameLst>
                                          <p:attrName>style.visibility</p:attrName>
                                        </p:attrNameLst>
                                      </p:cBhvr>
                                      <p:to>
                                        <p:strVal val="visible"/>
                                      </p:to>
                                    </p:set>
                                    <p:animEffect transition="in" filter="fade">
                                      <p:cBhvr additive="repl">
                                        <p:cTn id="12" dur="500"/>
                                        <p:tgtEl>
                                          <p:spTgt spid="539"/>
                                        </p:tgtEl>
                                      </p:cBhvr>
                                    </p:animEffect>
                                  </p:childTnLst>
                                </p:cTn>
                              </p:par>
                              <p:par>
                                <p:cTn id="13" presetID="10" presetClass="entr" fill="hold" nodeType="withEffect">
                                  <p:stCondLst>
                                    <p:cond delay="0"/>
                                  </p:stCondLst>
                                  <p:childTnLst>
                                    <p:set>
                                      <p:cBhvr>
                                        <p:cTn id="14" dur="1" fill="hold">
                                          <p:stCondLst>
                                            <p:cond delay="0"/>
                                          </p:stCondLst>
                                        </p:cTn>
                                        <p:tgtEl>
                                          <p:spTgt spid="541"/>
                                        </p:tgtEl>
                                        <p:attrNameLst>
                                          <p:attrName>style.visibility</p:attrName>
                                        </p:attrNameLst>
                                      </p:cBhvr>
                                      <p:to>
                                        <p:strVal val="visible"/>
                                      </p:to>
                                    </p:set>
                                    <p:animEffect transition="in" filter="fade">
                                      <p:cBhvr additive="repl">
                                        <p:cTn id="15" dur="500"/>
                                        <p:tgtEl>
                                          <p:spTgt spid="541"/>
                                        </p:tgtEl>
                                      </p:cBhvr>
                                    </p:animEffect>
                                  </p:childTnLst>
                                </p:cTn>
                              </p:par>
                              <p:par>
                                <p:cTn id="16" presetID="10" presetClass="entr" fill="hold" nodeType="withEffect">
                                  <p:stCondLst>
                                    <p:cond delay="0"/>
                                  </p:stCondLst>
                                  <p:childTnLst>
                                    <p:set>
                                      <p:cBhvr>
                                        <p:cTn id="17" dur="1" fill="hold">
                                          <p:stCondLst>
                                            <p:cond delay="0"/>
                                          </p:stCondLst>
                                        </p:cTn>
                                        <p:tgtEl>
                                          <p:spTgt spid="540"/>
                                        </p:tgtEl>
                                        <p:attrNameLst>
                                          <p:attrName>style.visibility</p:attrName>
                                        </p:attrNameLst>
                                      </p:cBhvr>
                                      <p:to>
                                        <p:strVal val="visible"/>
                                      </p:to>
                                    </p:set>
                                    <p:animEffect transition="in" filter="fade">
                                      <p:cBhvr additive="repl">
                                        <p:cTn id="18" dur="500"/>
                                        <p:tgtEl>
                                          <p:spTgt spid="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Connect LED and Buzzer with Arduino</a:t>
            </a:r>
            <a:endParaRPr lang="en-IN" dirty="0"/>
          </a:p>
        </p:txBody>
      </p:sp>
      <p:sp>
        <p:nvSpPr>
          <p:cNvPr id="5" name="Content Placeholder 4"/>
          <p:cNvSpPr>
            <a:spLocks noGrp="1"/>
          </p:cNvSpPr>
          <p:nvPr>
            <p:ph idx="1"/>
          </p:nvPr>
        </p:nvSpPr>
        <p:spPr/>
        <p:txBody>
          <a:bodyPr/>
          <a:lstStyle/>
          <a:p>
            <a:r>
              <a:rPr lang="en-IN" dirty="0" smtClean="0"/>
              <a:t>LED and Buzzer Both are generate some output signal based on the input voltage.</a:t>
            </a:r>
          </a:p>
          <a:p>
            <a:r>
              <a:rPr lang="en-IN" dirty="0" smtClean="0"/>
              <a:t>LED converts Electrical Energy into the Light Energy spectrum.</a:t>
            </a:r>
          </a:p>
          <a:p>
            <a:r>
              <a:rPr lang="en-IN" dirty="0" smtClean="0"/>
              <a:t>Buzzer converts Electrical energy into Sound signal.</a:t>
            </a:r>
          </a:p>
          <a:p>
            <a:r>
              <a:rPr lang="en-IN" dirty="0" smtClean="0"/>
              <a:t>We can connect both as output device.</a:t>
            </a:r>
          </a:p>
          <a:p>
            <a:r>
              <a:rPr lang="en-IN" dirty="0" err="1" smtClean="0"/>
              <a:t>pinMode</a:t>
            </a:r>
            <a:r>
              <a:rPr lang="en-IN" dirty="0" smtClean="0"/>
              <a:t> for both : OUTPUT.</a:t>
            </a:r>
            <a:endParaRPr lang="en-IN" dirty="0"/>
          </a:p>
        </p:txBody>
      </p:sp>
      <p:pic>
        <p:nvPicPr>
          <p:cNvPr id="6" name="Content Placeholder 3"/>
          <p:cNvPicPr>
            <a:picLocks noChangeAspect="1"/>
          </p:cNvPicPr>
          <p:nvPr/>
        </p:nvPicPr>
        <p:blipFill rotWithShape="1">
          <a:blip r:embed="rId2">
            <a:clrChange>
              <a:clrFrom>
                <a:srgbClr val="FFFFFF"/>
              </a:clrFrom>
              <a:clrTo>
                <a:srgbClr val="FFFFFF">
                  <a:alpha val="0"/>
                </a:srgbClr>
              </a:clrTo>
            </a:clrChange>
          </a:blip>
          <a:srcRect b="5062"/>
          <a:stretch/>
        </p:blipFill>
        <p:spPr>
          <a:xfrm>
            <a:off x="7069394" y="1751373"/>
            <a:ext cx="4827640" cy="3704746"/>
          </a:xfrm>
          <a:prstGeom prst="rect">
            <a:avLst/>
          </a:prstGeom>
        </p:spPr>
      </p:pic>
    </p:spTree>
    <p:extLst>
      <p:ext uri="{BB962C8B-B14F-4D97-AF65-F5344CB8AC3E}">
        <p14:creationId xmlns:p14="http://schemas.microsoft.com/office/powerpoint/2010/main" val="249103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CustomShape 1"/>
          <p:cNvSpPr/>
          <p:nvPr/>
        </p:nvSpPr>
        <p:spPr>
          <a:xfrm>
            <a:off x="0" y="0"/>
            <a:ext cx="12191400" cy="710640"/>
          </a:xfrm>
          <a:prstGeom prst="rect">
            <a:avLst/>
          </a:prstGeom>
          <a:solidFill>
            <a:srgbClr val="C0C0C0">
              <a:alpha val="50000"/>
            </a:srgbClr>
          </a:solidFill>
          <a:ln>
            <a:noFill/>
          </a:ln>
        </p:spPr>
        <p:style>
          <a:lnRef idx="0">
            <a:scrgbClr r="0" g="0" b="0"/>
          </a:lnRef>
          <a:fillRef idx="0">
            <a:scrgbClr r="0" g="0" b="0"/>
          </a:fillRef>
          <a:effectRef idx="0">
            <a:scrgbClr r="0" g="0" b="0"/>
          </a:effectRef>
          <a:fontRef idx="minor"/>
        </p:style>
        <p:txBody>
          <a:bodyPr lIns="216000" tIns="108000" rIns="216000" bIns="108000" anchor="ctr"/>
          <a:lstStyle/>
          <a:p>
            <a:pPr>
              <a:lnSpc>
                <a:spcPct val="90000"/>
              </a:lnSpc>
            </a:pPr>
            <a:r>
              <a:rPr lang="en-IN" sz="3400" b="1" spc="-1" dirty="0" smtClean="0">
                <a:solidFill>
                  <a:srgbClr val="373737"/>
                </a:solidFill>
                <a:latin typeface="Roboto Condensed"/>
              </a:rPr>
              <a:t>Serial Communication with </a:t>
            </a:r>
            <a:r>
              <a:rPr lang="en-IN" sz="3400" b="1" spc="-1" dirty="0" err="1" smtClean="0">
                <a:solidFill>
                  <a:srgbClr val="373737"/>
                </a:solidFill>
                <a:latin typeface="Roboto Condensed"/>
              </a:rPr>
              <a:t>Xbee</a:t>
            </a:r>
            <a:r>
              <a:rPr lang="en-IN" sz="3400" b="1" spc="-1" dirty="0" smtClean="0">
                <a:solidFill>
                  <a:srgbClr val="373737"/>
                </a:solidFill>
                <a:latin typeface="Roboto Condensed"/>
              </a:rPr>
              <a:t> Module(Rx)</a:t>
            </a:r>
            <a:endParaRPr lang="en-IN" sz="3400" b="0" strike="noStrike" spc="-1" dirty="0">
              <a:latin typeface="Arial"/>
            </a:endParaRPr>
          </a:p>
        </p:txBody>
      </p:sp>
      <p:sp>
        <p:nvSpPr>
          <p:cNvPr id="538" name="CustomShape 2"/>
          <p:cNvSpPr/>
          <p:nvPr/>
        </p:nvSpPr>
        <p:spPr>
          <a:xfrm>
            <a:off x="131040" y="863280"/>
            <a:ext cx="11928960" cy="5589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64960" indent="-264240" algn="just">
              <a:lnSpc>
                <a:spcPct val="90000"/>
              </a:lnSpc>
              <a:spcBef>
                <a:spcPts val="1001"/>
              </a:spcBef>
              <a:buClr>
                <a:srgbClr val="B84742"/>
              </a:buClr>
              <a:buFont typeface="Wingdings 3" charset="2"/>
              <a:buChar char=""/>
            </a:pPr>
            <a:r>
              <a:rPr lang="en-IN" sz="2400" b="0" strike="noStrike" spc="-1" dirty="0">
                <a:solidFill>
                  <a:srgbClr val="212121"/>
                </a:solidFill>
                <a:latin typeface="Roboto Condensed"/>
              </a:rPr>
              <a:t>The code in Arduino for </a:t>
            </a:r>
            <a:r>
              <a:rPr lang="en-IN" sz="2400" b="0" strike="noStrike" spc="-1" dirty="0" smtClean="0">
                <a:solidFill>
                  <a:srgbClr val="212121"/>
                </a:solidFill>
                <a:latin typeface="Roboto Condensed"/>
              </a:rPr>
              <a:t>Serial communication for </a:t>
            </a:r>
            <a:r>
              <a:rPr lang="en-IN" sz="2400" b="0" strike="noStrike" spc="-1" dirty="0" err="1" smtClean="0">
                <a:solidFill>
                  <a:srgbClr val="212121"/>
                </a:solidFill>
                <a:latin typeface="Roboto Condensed"/>
              </a:rPr>
              <a:t>Xbee</a:t>
            </a:r>
            <a:r>
              <a:rPr lang="en-IN" sz="2400" b="0" strike="noStrike" spc="-1" dirty="0" smtClean="0">
                <a:solidFill>
                  <a:srgbClr val="212121"/>
                </a:solidFill>
                <a:latin typeface="Roboto Condensed"/>
              </a:rPr>
              <a:t> Module </a:t>
            </a:r>
            <a:r>
              <a:rPr lang="en-IN" sz="2400" b="0" strike="noStrike" spc="-1" dirty="0">
                <a:solidFill>
                  <a:srgbClr val="212121"/>
                </a:solidFill>
                <a:latin typeface="Roboto Condensed"/>
              </a:rPr>
              <a:t>can be written as following:</a:t>
            </a:r>
            <a:endParaRPr lang="en-IN" sz="2400" b="0" strike="noStrike" spc="-1" dirty="0">
              <a:latin typeface="Arial"/>
            </a:endParaRPr>
          </a:p>
        </p:txBody>
      </p:sp>
      <p:sp>
        <p:nvSpPr>
          <p:cNvPr id="539" name="CustomShape 3"/>
          <p:cNvSpPr/>
          <p:nvPr/>
        </p:nvSpPr>
        <p:spPr>
          <a:xfrm>
            <a:off x="892337" y="1649880"/>
            <a:ext cx="9268700" cy="4545647"/>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p:style>
        <p:txBody>
          <a:bodyPr lIns="90000" tIns="45000" rIns="90000" bIns="45000"/>
          <a:lstStyle/>
          <a:p>
            <a:r>
              <a:rPr lang="en-US" sz="2000" dirty="0" smtClean="0">
                <a:solidFill>
                  <a:srgbClr val="8000FF"/>
                </a:solidFill>
                <a:latin typeface="Courier New" panose="02070309020205020404" pitchFamily="49" charset="0"/>
              </a:rPr>
              <a:t>void</a:t>
            </a:r>
            <a:r>
              <a:rPr lang="en-US" sz="2000" dirty="0" smtClean="0">
                <a:solidFill>
                  <a:srgbClr val="000000"/>
                </a:solidFill>
                <a:latin typeface="Courier New" panose="02070309020205020404" pitchFamily="49" charset="0"/>
              </a:rPr>
              <a:t> </a:t>
            </a:r>
            <a:r>
              <a:rPr lang="en-US" sz="2000" b="1" dirty="0">
                <a:solidFill>
                  <a:srgbClr val="0000FF"/>
                </a:solidFill>
                <a:latin typeface="Courier New" panose="02070309020205020404" pitchFamily="49" charset="0"/>
              </a:rPr>
              <a:t>loop</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smtClean="0">
                <a:solidFill>
                  <a:srgbClr val="808080"/>
                </a:solidFill>
                <a:latin typeface="Courier New" panose="02070309020205020404" pitchFamily="49" charset="0"/>
              </a:rPr>
              <a:t>{</a:t>
            </a:r>
          </a:p>
          <a:p>
            <a:r>
              <a:rPr lang="en-US" sz="2000" dirty="0" smtClean="0">
                <a:solidFill>
                  <a:srgbClr val="008000"/>
                </a:solidFill>
                <a:latin typeface="Courier New" panose="02070309020205020404" pitchFamily="49" charset="0"/>
              </a:rPr>
              <a:t>	//</a:t>
            </a:r>
            <a:r>
              <a:rPr lang="en-US" sz="2000" dirty="0">
                <a:solidFill>
                  <a:srgbClr val="008000"/>
                </a:solidFill>
                <a:latin typeface="Courier New" panose="02070309020205020404" pitchFamily="49" charset="0"/>
              </a:rPr>
              <a:t>check if the data is received </a:t>
            </a:r>
            <a:endParaRPr lang="en-US" sz="2000" dirty="0" smtClean="0">
              <a:solidFill>
                <a:srgbClr val="008000"/>
              </a:solidFill>
              <a:latin typeface="Courier New" panose="02070309020205020404" pitchFamily="49" charset="0"/>
            </a:endParaRPr>
          </a:p>
          <a:p>
            <a:r>
              <a:rPr lang="en-US" sz="2000" dirty="0" smtClean="0">
                <a:solidFill>
                  <a:srgbClr val="8000FF"/>
                </a:solidFill>
                <a:latin typeface="Courier New" panose="02070309020205020404" pitchFamily="49" charset="0"/>
              </a:rPr>
              <a:t>	if</a:t>
            </a:r>
            <a:r>
              <a:rPr lang="en-US" sz="2000" dirty="0" smtClean="0">
                <a:solidFill>
                  <a:srgbClr val="000000"/>
                </a:solidFill>
                <a:latin typeface="Courier New" panose="02070309020205020404" pitchFamily="49" charset="0"/>
              </a:rPr>
              <a:t> </a:t>
            </a:r>
            <a:r>
              <a:rPr lang="en-US" sz="2000" b="1" dirty="0">
                <a:solidFill>
                  <a:srgbClr val="000080"/>
                </a:solidFill>
                <a:latin typeface="Courier New" panose="02070309020205020404" pitchFamily="49" charset="0"/>
              </a:rPr>
              <a:t>(</a:t>
            </a:r>
            <a:r>
              <a:rPr lang="en-US" sz="2000" dirty="0" err="1">
                <a:solidFill>
                  <a:srgbClr val="000000"/>
                </a:solidFill>
                <a:latin typeface="Courier New" panose="02070309020205020404" pitchFamily="49" charset="0"/>
              </a:rPr>
              <a:t>zigbee.available</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b="1" dirty="0">
                <a:solidFill>
                  <a:srgbClr val="000080"/>
                </a:solidFill>
                <a:latin typeface="Courier New" panose="02070309020205020404" pitchFamily="49" charset="0"/>
              </a:rPr>
              <a:t>&gt;</a:t>
            </a:r>
            <a:r>
              <a:rPr lang="en-US" sz="2000" dirty="0">
                <a:solidFill>
                  <a:srgbClr val="000000"/>
                </a:solidFill>
                <a:latin typeface="Courier New" panose="02070309020205020404" pitchFamily="49" charset="0"/>
              </a:rPr>
              <a:t> </a:t>
            </a:r>
            <a:r>
              <a:rPr lang="en-US" sz="2000" dirty="0">
                <a:solidFill>
                  <a:srgbClr val="FF8000"/>
                </a:solidFill>
                <a:latin typeface="Courier New" panose="02070309020205020404" pitchFamily="49" charset="0"/>
              </a:rPr>
              <a:t>0</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a:solidFill>
                  <a:srgbClr val="808080"/>
                </a:solidFill>
                <a:latin typeface="Courier New" panose="02070309020205020404" pitchFamily="49" charset="0"/>
              </a:rPr>
              <a:t>{</a:t>
            </a:r>
            <a:r>
              <a:rPr lang="en-US" sz="2000" dirty="0">
                <a:solidFill>
                  <a:srgbClr val="000000"/>
                </a:solidFill>
                <a:latin typeface="Courier New" panose="02070309020205020404" pitchFamily="49" charset="0"/>
              </a:rPr>
              <a:t> </a:t>
            </a:r>
            <a:endParaRPr lang="en-US" sz="2000" dirty="0" smtClean="0">
              <a:solidFill>
                <a:srgbClr val="000000"/>
              </a:solidFill>
              <a:latin typeface="Courier New" panose="02070309020205020404" pitchFamily="49" charset="0"/>
            </a:endParaRPr>
          </a:p>
          <a:p>
            <a:r>
              <a:rPr lang="en-US" sz="2000" dirty="0" smtClean="0">
                <a:solidFill>
                  <a:srgbClr val="000000"/>
                </a:solidFill>
                <a:latin typeface="Courier New" panose="02070309020205020404" pitchFamily="49" charset="0"/>
              </a:rPr>
              <a:t>		received </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err="1">
                <a:solidFill>
                  <a:srgbClr val="000000"/>
                </a:solidFill>
                <a:latin typeface="Courier New" panose="02070309020205020404" pitchFamily="49" charset="0"/>
              </a:rPr>
              <a:t>zigbee.read</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endParaRPr lang="en-US" sz="2000" dirty="0" smtClean="0">
              <a:solidFill>
                <a:srgbClr val="000000"/>
              </a:solidFill>
              <a:latin typeface="Courier New" panose="02070309020205020404" pitchFamily="49" charset="0"/>
            </a:endParaRPr>
          </a:p>
          <a:p>
            <a:r>
              <a:rPr lang="en-US" sz="2000" dirty="0" smtClean="0">
                <a:solidFill>
                  <a:srgbClr val="008000"/>
                </a:solidFill>
                <a:latin typeface="Courier New" panose="02070309020205020404" pitchFamily="49" charset="0"/>
              </a:rPr>
              <a:t>			//</a:t>
            </a:r>
            <a:r>
              <a:rPr lang="en-US" sz="2000" dirty="0">
                <a:solidFill>
                  <a:srgbClr val="008000"/>
                </a:solidFill>
                <a:latin typeface="Courier New" panose="02070309020205020404" pitchFamily="49" charset="0"/>
              </a:rPr>
              <a:t>if the data is 0, turn off the LED </a:t>
            </a:r>
            <a:endParaRPr lang="en-US" sz="2000" dirty="0" smtClean="0">
              <a:solidFill>
                <a:srgbClr val="008000"/>
              </a:solidFill>
              <a:latin typeface="Courier New" panose="02070309020205020404" pitchFamily="49" charset="0"/>
            </a:endParaRPr>
          </a:p>
          <a:p>
            <a:r>
              <a:rPr lang="en-US" sz="2000" dirty="0" smtClean="0">
                <a:solidFill>
                  <a:srgbClr val="8000FF"/>
                </a:solidFill>
                <a:latin typeface="Courier New" panose="02070309020205020404" pitchFamily="49" charset="0"/>
              </a:rPr>
              <a:t>				if</a:t>
            </a:r>
            <a:r>
              <a:rPr lang="en-US" sz="2000" dirty="0" smtClean="0">
                <a:solidFill>
                  <a:srgbClr val="000000"/>
                </a:solidFill>
                <a:latin typeface="Courier New" panose="02070309020205020404" pitchFamily="49" charset="0"/>
              </a:rPr>
              <a:t> </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received </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'0'</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a:solidFill>
                  <a:srgbClr val="808080"/>
                </a:solidFill>
                <a:latin typeface="Courier New" panose="02070309020205020404" pitchFamily="49" charset="0"/>
              </a:rPr>
              <a:t>{</a:t>
            </a:r>
            <a:r>
              <a:rPr lang="en-US" sz="2000" dirty="0">
                <a:solidFill>
                  <a:srgbClr val="000000"/>
                </a:solidFill>
                <a:latin typeface="Courier New" panose="02070309020205020404" pitchFamily="49" charset="0"/>
              </a:rPr>
              <a:t> </a:t>
            </a:r>
            <a:endParaRPr lang="en-US" sz="2000" dirty="0" smtClean="0">
              <a:solidFill>
                <a:srgbClr val="000000"/>
              </a:solidFill>
              <a:latin typeface="Courier New" panose="02070309020205020404" pitchFamily="49" charset="0"/>
            </a:endParaRPr>
          </a:p>
          <a:p>
            <a:pPr lvl="6"/>
            <a:r>
              <a:rPr lang="en-US" sz="2000" dirty="0">
                <a:solidFill>
                  <a:srgbClr val="000000"/>
                </a:solidFill>
                <a:latin typeface="Courier New" panose="02070309020205020404" pitchFamily="49" charset="0"/>
              </a:rPr>
              <a:t>	</a:t>
            </a:r>
            <a:r>
              <a:rPr lang="en-US" sz="2000" dirty="0" err="1" smtClean="0">
                <a:solidFill>
                  <a:srgbClr val="000000"/>
                </a:solidFill>
                <a:latin typeface="Courier New" panose="02070309020205020404" pitchFamily="49" charset="0"/>
              </a:rPr>
              <a:t>Serial.println</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Turning off LED</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endParaRPr lang="en-US" sz="2000" dirty="0" smtClean="0">
              <a:solidFill>
                <a:srgbClr val="000000"/>
              </a:solidFill>
              <a:latin typeface="Courier New" panose="02070309020205020404" pitchFamily="49" charset="0"/>
            </a:endParaRPr>
          </a:p>
          <a:p>
            <a:pPr lvl="6"/>
            <a:r>
              <a:rPr lang="en-US" sz="2000" b="1" dirty="0">
                <a:solidFill>
                  <a:srgbClr val="000000"/>
                </a:solidFill>
                <a:latin typeface="Courier New" panose="02070309020205020404" pitchFamily="49" charset="0"/>
              </a:rPr>
              <a:t>	</a:t>
            </a:r>
            <a:r>
              <a:rPr lang="en-US" sz="2000" b="1" dirty="0" smtClean="0">
                <a:solidFill>
                  <a:srgbClr val="0000FF"/>
                </a:solidFill>
                <a:latin typeface="Courier New" panose="02070309020205020404" pitchFamily="49" charset="0"/>
              </a:rPr>
              <a:t>digitalWrite</a:t>
            </a:r>
            <a:r>
              <a:rPr lang="en-US" sz="2000" b="1" dirty="0" smtClean="0">
                <a:solidFill>
                  <a:srgbClr val="000080"/>
                </a:solidFill>
                <a:latin typeface="Courier New" panose="02070309020205020404" pitchFamily="49" charset="0"/>
              </a:rPr>
              <a:t>(</a:t>
            </a:r>
            <a:r>
              <a:rPr lang="en-US" sz="2000" dirty="0" smtClean="0">
                <a:solidFill>
                  <a:srgbClr val="000000"/>
                </a:solidFill>
                <a:latin typeface="Courier New" panose="02070309020205020404" pitchFamily="49" charset="0"/>
              </a:rPr>
              <a:t>led</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b="1" dirty="0">
                <a:solidFill>
                  <a:srgbClr val="FF8000"/>
                </a:solidFill>
                <a:latin typeface="Courier New" panose="02070309020205020404" pitchFamily="49" charset="0"/>
              </a:rPr>
              <a:t>LOW</a:t>
            </a:r>
            <a:r>
              <a:rPr lang="en-US" sz="2000" b="1" dirty="0" smtClean="0">
                <a:solidFill>
                  <a:srgbClr val="000080"/>
                </a:solidFill>
                <a:latin typeface="Courier New" panose="02070309020205020404" pitchFamily="49" charset="0"/>
              </a:rPr>
              <a:t>)</a:t>
            </a:r>
            <a:r>
              <a:rPr lang="en-US" sz="2000" dirty="0" smtClean="0">
                <a:solidFill>
                  <a:srgbClr val="000000"/>
                </a:solidFill>
                <a:latin typeface="Courier New" panose="02070309020205020404" pitchFamily="49" charset="0"/>
              </a:rPr>
              <a:t>;</a:t>
            </a:r>
            <a:r>
              <a:rPr lang="en-US" sz="2000" dirty="0" smtClean="0">
                <a:solidFill>
                  <a:srgbClr val="808080"/>
                </a:solidFill>
                <a:latin typeface="Courier New" panose="02070309020205020404" pitchFamily="49" charset="0"/>
              </a:rPr>
              <a:t>}</a:t>
            </a:r>
            <a:r>
              <a:rPr lang="en-US" sz="2000" dirty="0" smtClean="0">
                <a:solidFill>
                  <a:srgbClr val="000000"/>
                </a:solidFill>
                <a:latin typeface="Courier New" panose="02070309020205020404" pitchFamily="49" charset="0"/>
              </a:rPr>
              <a:t> </a:t>
            </a:r>
          </a:p>
          <a:p>
            <a:pPr lvl="2"/>
            <a:r>
              <a:rPr lang="en-US" sz="2000" dirty="0" smtClean="0">
                <a:solidFill>
                  <a:srgbClr val="008000"/>
                </a:solidFill>
                <a:latin typeface="Courier New" panose="02070309020205020404" pitchFamily="49" charset="0"/>
              </a:rPr>
              <a:t>		//</a:t>
            </a:r>
            <a:r>
              <a:rPr lang="en-US" sz="2000" dirty="0">
                <a:solidFill>
                  <a:srgbClr val="008000"/>
                </a:solidFill>
                <a:latin typeface="Courier New" panose="02070309020205020404" pitchFamily="49" charset="0"/>
              </a:rPr>
              <a:t>if the data is 1, turn on the LED </a:t>
            </a:r>
            <a:endParaRPr lang="en-US" sz="2000" dirty="0" smtClean="0">
              <a:solidFill>
                <a:srgbClr val="008000"/>
              </a:solidFill>
              <a:latin typeface="Courier New" panose="02070309020205020404" pitchFamily="49" charset="0"/>
            </a:endParaRPr>
          </a:p>
          <a:p>
            <a:pPr lvl="6"/>
            <a:r>
              <a:rPr lang="en-US" sz="2000" dirty="0">
                <a:solidFill>
                  <a:srgbClr val="008000"/>
                </a:solidFill>
                <a:latin typeface="Courier New" panose="02070309020205020404" pitchFamily="49" charset="0"/>
              </a:rPr>
              <a:t>	</a:t>
            </a:r>
            <a:r>
              <a:rPr lang="en-US" sz="2000" dirty="0" smtClean="0">
                <a:solidFill>
                  <a:srgbClr val="8000FF"/>
                </a:solidFill>
                <a:latin typeface="Courier New" panose="02070309020205020404" pitchFamily="49" charset="0"/>
              </a:rPr>
              <a:t>else</a:t>
            </a:r>
            <a:r>
              <a:rPr lang="en-US" sz="2000" dirty="0" smtClean="0">
                <a:solidFill>
                  <a:srgbClr val="000000"/>
                </a:solidFill>
                <a:latin typeface="Courier New" panose="02070309020205020404" pitchFamily="49" charset="0"/>
              </a:rPr>
              <a:t> </a:t>
            </a:r>
            <a:r>
              <a:rPr lang="en-US" sz="2000" dirty="0">
                <a:solidFill>
                  <a:srgbClr val="8000FF"/>
                </a:solidFill>
                <a:latin typeface="Courier New" panose="02070309020205020404" pitchFamily="49" charset="0"/>
              </a:rPr>
              <a:t>if</a:t>
            </a:r>
            <a:r>
              <a:rPr lang="en-US" sz="2000" dirty="0">
                <a:solidFill>
                  <a:srgbClr val="000000"/>
                </a:solidFill>
                <a:latin typeface="Courier New" panose="02070309020205020404" pitchFamily="49" charset="0"/>
              </a:rPr>
              <a:t> </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received </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'1'</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a:solidFill>
                  <a:srgbClr val="808080"/>
                </a:solidFill>
                <a:latin typeface="Courier New" panose="02070309020205020404" pitchFamily="49" charset="0"/>
              </a:rPr>
              <a:t>{</a:t>
            </a:r>
            <a:r>
              <a:rPr lang="en-US" sz="2000" dirty="0">
                <a:solidFill>
                  <a:srgbClr val="000000"/>
                </a:solidFill>
                <a:latin typeface="Courier New" panose="02070309020205020404" pitchFamily="49" charset="0"/>
              </a:rPr>
              <a:t> </a:t>
            </a:r>
            <a:endParaRPr lang="en-US" sz="2000" dirty="0" smtClean="0">
              <a:solidFill>
                <a:srgbClr val="000000"/>
              </a:solidFill>
              <a:latin typeface="Courier New" panose="02070309020205020404" pitchFamily="49" charset="0"/>
            </a:endParaRPr>
          </a:p>
          <a:p>
            <a:pPr lvl="6"/>
            <a:r>
              <a:rPr lang="en-US" sz="2000" dirty="0">
                <a:solidFill>
                  <a:srgbClr val="000000"/>
                </a:solidFill>
                <a:latin typeface="Courier New" panose="02070309020205020404" pitchFamily="49" charset="0"/>
              </a:rPr>
              <a:t>	</a:t>
            </a:r>
            <a:r>
              <a:rPr lang="en-US" sz="2000" dirty="0" err="1" smtClean="0">
                <a:solidFill>
                  <a:srgbClr val="000000"/>
                </a:solidFill>
                <a:latin typeface="Courier New" panose="02070309020205020404" pitchFamily="49" charset="0"/>
              </a:rPr>
              <a:t>Serial.println</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Turning on LED</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endParaRPr lang="en-US" sz="2000" dirty="0" smtClean="0">
              <a:solidFill>
                <a:srgbClr val="000000"/>
              </a:solidFill>
              <a:latin typeface="Courier New" panose="02070309020205020404" pitchFamily="49" charset="0"/>
            </a:endParaRPr>
          </a:p>
          <a:p>
            <a:pPr lvl="6"/>
            <a:r>
              <a:rPr lang="en-US" sz="2000" b="1" dirty="0">
                <a:solidFill>
                  <a:srgbClr val="000000"/>
                </a:solidFill>
                <a:latin typeface="Courier New" panose="02070309020205020404" pitchFamily="49" charset="0"/>
              </a:rPr>
              <a:t>	</a:t>
            </a:r>
            <a:r>
              <a:rPr lang="en-US" sz="2000" b="1" dirty="0" err="1" smtClean="0">
                <a:solidFill>
                  <a:srgbClr val="0000FF"/>
                </a:solidFill>
                <a:latin typeface="Courier New" panose="02070309020205020404" pitchFamily="49" charset="0"/>
              </a:rPr>
              <a:t>digitalWrite</a:t>
            </a:r>
            <a:r>
              <a:rPr lang="en-US" sz="2000" b="1" dirty="0" smtClean="0">
                <a:solidFill>
                  <a:srgbClr val="000080"/>
                </a:solidFill>
                <a:latin typeface="Courier New" panose="02070309020205020404" pitchFamily="49" charset="0"/>
              </a:rPr>
              <a:t>(</a:t>
            </a:r>
            <a:r>
              <a:rPr lang="en-US" sz="2000" dirty="0" smtClean="0">
                <a:solidFill>
                  <a:srgbClr val="000000"/>
                </a:solidFill>
                <a:latin typeface="Courier New" panose="02070309020205020404" pitchFamily="49" charset="0"/>
              </a:rPr>
              <a:t>led</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b="1" dirty="0">
                <a:solidFill>
                  <a:srgbClr val="FF8000"/>
                </a:solidFill>
                <a:latin typeface="Courier New" panose="02070309020205020404" pitchFamily="49" charset="0"/>
              </a:rPr>
              <a:t>HIGH</a:t>
            </a:r>
            <a:r>
              <a:rPr lang="en-US" sz="2000" b="1" dirty="0">
                <a:solidFill>
                  <a:srgbClr val="000080"/>
                </a:solidFill>
                <a:latin typeface="Courier New" panose="02070309020205020404" pitchFamily="49" charset="0"/>
              </a:rPr>
              <a:t>)</a:t>
            </a:r>
            <a:r>
              <a:rPr lang="en-US" sz="2000" dirty="0">
                <a:solidFill>
                  <a:srgbClr val="000000"/>
                </a:solidFill>
                <a:latin typeface="Courier New" panose="02070309020205020404" pitchFamily="49" charset="0"/>
              </a:rPr>
              <a:t>; </a:t>
            </a:r>
            <a:r>
              <a:rPr lang="en-US" sz="2000" dirty="0">
                <a:solidFill>
                  <a:srgbClr val="808080"/>
                </a:solidFill>
                <a:latin typeface="Courier New" panose="02070309020205020404" pitchFamily="49" charset="0"/>
              </a:rPr>
              <a:t>}</a:t>
            </a:r>
            <a:r>
              <a:rPr lang="en-US" sz="2000" dirty="0">
                <a:solidFill>
                  <a:srgbClr val="000000"/>
                </a:solidFill>
                <a:latin typeface="Courier New" panose="02070309020205020404" pitchFamily="49" charset="0"/>
              </a:rPr>
              <a:t> </a:t>
            </a:r>
            <a:endParaRPr lang="en-US" sz="2000" dirty="0" smtClean="0">
              <a:solidFill>
                <a:srgbClr val="000000"/>
              </a:solidFill>
              <a:latin typeface="Courier New" panose="02070309020205020404" pitchFamily="49" charset="0"/>
            </a:endParaRPr>
          </a:p>
          <a:p>
            <a:r>
              <a:rPr lang="en-US" sz="2000" dirty="0">
                <a:solidFill>
                  <a:srgbClr val="000000"/>
                </a:solidFill>
                <a:latin typeface="Courier New" panose="02070309020205020404" pitchFamily="49" charset="0"/>
              </a:rPr>
              <a:t>	</a:t>
            </a:r>
            <a:r>
              <a:rPr lang="en-US" sz="2000" dirty="0" smtClean="0">
                <a:solidFill>
                  <a:srgbClr val="000000"/>
                </a:solidFill>
                <a:latin typeface="Courier New" panose="02070309020205020404" pitchFamily="49" charset="0"/>
              </a:rPr>
              <a:t>		</a:t>
            </a:r>
            <a:r>
              <a:rPr lang="en-US" sz="2000" dirty="0" smtClean="0">
                <a:solidFill>
                  <a:srgbClr val="808080"/>
                </a:solidFill>
                <a:latin typeface="Courier New" panose="02070309020205020404" pitchFamily="49" charset="0"/>
              </a:rPr>
              <a:t>}</a:t>
            </a:r>
            <a:r>
              <a:rPr lang="en-US" sz="2000" dirty="0" smtClean="0">
                <a:solidFill>
                  <a:srgbClr val="000000"/>
                </a:solidFill>
                <a:latin typeface="Courier New" panose="02070309020205020404" pitchFamily="49" charset="0"/>
              </a:rPr>
              <a:t> </a:t>
            </a:r>
          </a:p>
          <a:p>
            <a:r>
              <a:rPr lang="en-US" sz="2000" dirty="0" smtClean="0">
                <a:solidFill>
                  <a:srgbClr val="808080"/>
                </a:solidFill>
                <a:latin typeface="Courier New" panose="02070309020205020404" pitchFamily="49" charset="0"/>
              </a:rPr>
              <a:t>}</a:t>
            </a:r>
            <a:endParaRPr lang="en-US" sz="2000" dirty="0">
              <a:effectLst/>
            </a:endParaRPr>
          </a:p>
        </p:txBody>
      </p:sp>
      <p:sp>
        <p:nvSpPr>
          <p:cNvPr id="541" name="CustomShape 5"/>
          <p:cNvSpPr/>
          <p:nvPr/>
        </p:nvSpPr>
        <p:spPr>
          <a:xfrm>
            <a:off x="363894" y="1333080"/>
            <a:ext cx="1784520" cy="328320"/>
          </a:xfrm>
          <a:prstGeom prst="round2SameRect">
            <a:avLst>
              <a:gd name="adj1" fmla="val 16667"/>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tIns="0" rIns="90000" bIns="0" anchor="ctr"/>
          <a:lstStyle/>
          <a:p>
            <a:pPr algn="ctr">
              <a:lnSpc>
                <a:spcPct val="100000"/>
              </a:lnSpc>
            </a:pPr>
            <a:r>
              <a:rPr lang="en-IN" sz="1600" spc="-1" dirty="0" err="1" smtClean="0">
                <a:solidFill>
                  <a:srgbClr val="FFFFFF"/>
                </a:solidFill>
                <a:latin typeface="Roboto Condensed"/>
                <a:ea typeface="DejaVu Sans"/>
              </a:rPr>
              <a:t>Xbee.ino</a:t>
            </a:r>
            <a:endParaRPr lang="en-IN" sz="1600" b="0" strike="noStrike" spc="-1" dirty="0">
              <a:latin typeface="Arial"/>
            </a:endParaRPr>
          </a:p>
        </p:txBody>
      </p:sp>
      <p:sp>
        <p:nvSpPr>
          <p:cNvPr id="8" name="CustomShape 4"/>
          <p:cNvSpPr/>
          <p:nvPr/>
        </p:nvSpPr>
        <p:spPr>
          <a:xfrm>
            <a:off x="363894" y="1649880"/>
            <a:ext cx="528443" cy="4545647"/>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n-IN" sz="2000" b="1" strike="noStrike" spc="-1" dirty="0" smtClean="0">
                <a:solidFill>
                  <a:srgbClr val="585858"/>
                </a:solidFill>
                <a:latin typeface="Consolas"/>
                <a:ea typeface="DejaVu Sans"/>
              </a:rPr>
              <a:t>14</a:t>
            </a:r>
          </a:p>
          <a:p>
            <a:pPr algn="r">
              <a:lnSpc>
                <a:spcPct val="100000"/>
              </a:lnSpc>
            </a:pPr>
            <a:r>
              <a:rPr lang="en-IN" sz="2000" b="1" spc="-1" dirty="0" smtClean="0">
                <a:solidFill>
                  <a:srgbClr val="585858"/>
                </a:solidFill>
                <a:latin typeface="Consolas"/>
                <a:ea typeface="DejaVu Sans"/>
              </a:rPr>
              <a:t>15</a:t>
            </a:r>
          </a:p>
          <a:p>
            <a:pPr algn="r">
              <a:lnSpc>
                <a:spcPct val="100000"/>
              </a:lnSpc>
            </a:pPr>
            <a:r>
              <a:rPr lang="en-IN" sz="2000" b="1" strike="noStrike" spc="-1" dirty="0" smtClean="0">
                <a:solidFill>
                  <a:srgbClr val="585858"/>
                </a:solidFill>
                <a:latin typeface="Consolas"/>
                <a:ea typeface="DejaVu Sans"/>
              </a:rPr>
              <a:t>16</a:t>
            </a:r>
          </a:p>
          <a:p>
            <a:pPr algn="r">
              <a:lnSpc>
                <a:spcPct val="100000"/>
              </a:lnSpc>
            </a:pPr>
            <a:r>
              <a:rPr lang="en-IN" sz="2000" b="1" spc="-1" dirty="0" smtClean="0">
                <a:solidFill>
                  <a:srgbClr val="585858"/>
                </a:solidFill>
                <a:latin typeface="Consolas"/>
                <a:ea typeface="DejaVu Sans"/>
              </a:rPr>
              <a:t>17</a:t>
            </a:r>
          </a:p>
          <a:p>
            <a:pPr algn="r">
              <a:lnSpc>
                <a:spcPct val="100000"/>
              </a:lnSpc>
            </a:pPr>
            <a:r>
              <a:rPr lang="en-IN" sz="2000" b="1" strike="noStrike" spc="-1" dirty="0" smtClean="0">
                <a:solidFill>
                  <a:srgbClr val="585858"/>
                </a:solidFill>
                <a:latin typeface="Consolas"/>
                <a:ea typeface="DejaVu Sans"/>
              </a:rPr>
              <a:t>18</a:t>
            </a:r>
          </a:p>
          <a:p>
            <a:pPr algn="r">
              <a:lnSpc>
                <a:spcPct val="100000"/>
              </a:lnSpc>
            </a:pPr>
            <a:r>
              <a:rPr lang="en-IN" sz="2000" b="1" spc="-1" dirty="0" smtClean="0">
                <a:solidFill>
                  <a:srgbClr val="585858"/>
                </a:solidFill>
                <a:latin typeface="Consolas"/>
                <a:ea typeface="DejaVu Sans"/>
              </a:rPr>
              <a:t>19</a:t>
            </a:r>
          </a:p>
          <a:p>
            <a:pPr algn="r">
              <a:lnSpc>
                <a:spcPct val="100000"/>
              </a:lnSpc>
            </a:pPr>
            <a:r>
              <a:rPr lang="en-IN" sz="2000" b="1" strike="noStrike" spc="-1" dirty="0" smtClean="0">
                <a:solidFill>
                  <a:srgbClr val="585858"/>
                </a:solidFill>
                <a:latin typeface="Consolas"/>
                <a:ea typeface="DejaVu Sans"/>
              </a:rPr>
              <a:t>20</a:t>
            </a:r>
          </a:p>
          <a:p>
            <a:pPr algn="r">
              <a:lnSpc>
                <a:spcPct val="100000"/>
              </a:lnSpc>
            </a:pPr>
            <a:r>
              <a:rPr lang="en-IN" sz="2000" b="1" spc="-1" dirty="0" smtClean="0">
                <a:solidFill>
                  <a:srgbClr val="585858"/>
                </a:solidFill>
                <a:latin typeface="Consolas"/>
                <a:ea typeface="DejaVu Sans"/>
              </a:rPr>
              <a:t>21</a:t>
            </a:r>
          </a:p>
          <a:p>
            <a:pPr algn="r">
              <a:lnSpc>
                <a:spcPct val="100000"/>
              </a:lnSpc>
            </a:pPr>
            <a:r>
              <a:rPr lang="en-IN" sz="2000" b="1" strike="noStrike" spc="-1" dirty="0" smtClean="0">
                <a:solidFill>
                  <a:srgbClr val="585858"/>
                </a:solidFill>
                <a:latin typeface="Consolas"/>
                <a:ea typeface="DejaVu Sans"/>
              </a:rPr>
              <a:t>22</a:t>
            </a:r>
          </a:p>
          <a:p>
            <a:pPr algn="r">
              <a:lnSpc>
                <a:spcPct val="100000"/>
              </a:lnSpc>
            </a:pPr>
            <a:r>
              <a:rPr lang="en-IN" sz="2000" b="1" spc="-1" dirty="0" smtClean="0">
                <a:solidFill>
                  <a:srgbClr val="585858"/>
                </a:solidFill>
                <a:latin typeface="Consolas"/>
                <a:ea typeface="DejaVu Sans"/>
              </a:rPr>
              <a:t>23</a:t>
            </a:r>
          </a:p>
          <a:p>
            <a:pPr algn="r">
              <a:lnSpc>
                <a:spcPct val="100000"/>
              </a:lnSpc>
            </a:pPr>
            <a:r>
              <a:rPr lang="en-IN" sz="2000" b="1" strike="noStrike" spc="-1" dirty="0" smtClean="0">
                <a:solidFill>
                  <a:srgbClr val="585858"/>
                </a:solidFill>
                <a:latin typeface="Consolas"/>
                <a:ea typeface="DejaVu Sans"/>
              </a:rPr>
              <a:t>24</a:t>
            </a:r>
          </a:p>
          <a:p>
            <a:pPr algn="r">
              <a:lnSpc>
                <a:spcPct val="100000"/>
              </a:lnSpc>
            </a:pPr>
            <a:r>
              <a:rPr lang="en-IN" sz="2000" b="1" spc="-1" dirty="0" smtClean="0">
                <a:solidFill>
                  <a:srgbClr val="585858"/>
                </a:solidFill>
                <a:latin typeface="Consolas"/>
                <a:ea typeface="DejaVu Sans"/>
              </a:rPr>
              <a:t>25</a:t>
            </a:r>
          </a:p>
          <a:p>
            <a:pPr algn="r">
              <a:lnSpc>
                <a:spcPct val="100000"/>
              </a:lnSpc>
            </a:pPr>
            <a:r>
              <a:rPr lang="en-IN" sz="2000" b="1" strike="noStrike" spc="-1" dirty="0" smtClean="0">
                <a:solidFill>
                  <a:srgbClr val="585858"/>
                </a:solidFill>
                <a:latin typeface="Consolas"/>
                <a:ea typeface="DejaVu Sans"/>
              </a:rPr>
              <a:t>26</a:t>
            </a:r>
          </a:p>
          <a:p>
            <a:pPr algn="r">
              <a:lnSpc>
                <a:spcPct val="100000"/>
              </a:lnSpc>
            </a:pPr>
            <a:r>
              <a:rPr lang="en-IN" sz="2000" b="1" spc="-1" dirty="0" smtClean="0">
                <a:solidFill>
                  <a:srgbClr val="585858"/>
                </a:solidFill>
                <a:latin typeface="Consolas"/>
                <a:ea typeface="DejaVu Sans"/>
              </a:rPr>
              <a:t>27</a:t>
            </a:r>
            <a:endParaRPr lang="en-IN" sz="2000" b="1" strike="noStrike" spc="-1" dirty="0" smtClean="0">
              <a:solidFill>
                <a:srgbClr val="585858"/>
              </a:solidFill>
              <a:latin typeface="Consolas"/>
              <a:ea typeface="DejaVu Sans"/>
            </a:endParaRPr>
          </a:p>
        </p:txBody>
      </p:sp>
    </p:spTree>
    <p:extLst>
      <p:ext uri="{BB962C8B-B14F-4D97-AF65-F5344CB8AC3E}">
        <p14:creationId xmlns:p14="http://schemas.microsoft.com/office/powerpoint/2010/main" val="4096231305"/>
      </p:ext>
    </p:extLst>
  </p:cSld>
  <p:clrMapOvr>
    <a:masterClrMapping/>
  </p:clrMapOvr>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538">
                                            <p:txEl>
                                              <p:pRg st="0" end="0"/>
                                            </p:txEl>
                                          </p:spTgt>
                                        </p:tgtEl>
                                        <p:attrNameLst>
                                          <p:attrName>style.visibility</p:attrName>
                                        </p:attrNameLst>
                                      </p:cBhvr>
                                      <p:to>
                                        <p:strVal val="visible"/>
                                      </p:to>
                                    </p:set>
                                    <p:animEffect transition="in" filter="fade">
                                      <p:cBhvr additive="repl">
                                        <p:cTn id="7" dur="500"/>
                                        <p:tgtEl>
                                          <p:spTgt spid="5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539"/>
                                        </p:tgtEl>
                                        <p:attrNameLst>
                                          <p:attrName>style.visibility</p:attrName>
                                        </p:attrNameLst>
                                      </p:cBhvr>
                                      <p:to>
                                        <p:strVal val="visible"/>
                                      </p:to>
                                    </p:set>
                                    <p:animEffect transition="in" filter="fade">
                                      <p:cBhvr additive="repl">
                                        <p:cTn id="12" dur="500"/>
                                        <p:tgtEl>
                                          <p:spTgt spid="539"/>
                                        </p:tgtEl>
                                      </p:cBhvr>
                                    </p:animEffect>
                                  </p:childTnLst>
                                </p:cTn>
                              </p:par>
                              <p:par>
                                <p:cTn id="13" presetID="10" presetClass="entr" fill="hold" nodeType="withEffect">
                                  <p:stCondLst>
                                    <p:cond delay="0"/>
                                  </p:stCondLst>
                                  <p:childTnLst>
                                    <p:set>
                                      <p:cBhvr>
                                        <p:cTn id="14" dur="1" fill="hold">
                                          <p:stCondLst>
                                            <p:cond delay="0"/>
                                          </p:stCondLst>
                                        </p:cTn>
                                        <p:tgtEl>
                                          <p:spTgt spid="541"/>
                                        </p:tgtEl>
                                        <p:attrNameLst>
                                          <p:attrName>style.visibility</p:attrName>
                                        </p:attrNameLst>
                                      </p:cBhvr>
                                      <p:to>
                                        <p:strVal val="visible"/>
                                      </p:to>
                                    </p:set>
                                    <p:animEffect transition="in" filter="fade">
                                      <p:cBhvr additive="repl">
                                        <p:cTn id="15" dur="500"/>
                                        <p:tgtEl>
                                          <p:spTgt spid="541"/>
                                        </p:tgtEl>
                                      </p:cBhvr>
                                    </p:animEffect>
                                  </p:childTnLst>
                                </p:cTn>
                              </p:par>
                              <p:par>
                                <p:cTn id="16" presetID="10" presetClass="entr"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additive="repl">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bhushan.joshi@darshan.ac.in</a:t>
            </a:r>
          </a:p>
        </p:txBody>
      </p:sp>
      <p:sp>
        <p:nvSpPr>
          <p:cNvPr id="3" name="Text Placeholder 2"/>
          <p:cNvSpPr>
            <a:spLocks noGrp="1"/>
          </p:cNvSpPr>
          <p:nvPr>
            <p:ph type="body" sz="quarter" idx="12"/>
          </p:nvPr>
        </p:nvSpPr>
        <p:spPr/>
        <p:txBody>
          <a:bodyPr/>
          <a:lstStyle/>
          <a:p>
            <a:r>
              <a:rPr lang="en-US" dirty="0"/>
              <a:t>+91 8485979997</a:t>
            </a:r>
          </a:p>
        </p:txBody>
      </p:sp>
      <p:sp>
        <p:nvSpPr>
          <p:cNvPr id="4" name="Text Placeholder 3"/>
          <p:cNvSpPr>
            <a:spLocks noGrp="1"/>
          </p:cNvSpPr>
          <p:nvPr>
            <p:ph type="body" sz="quarter" idx="13"/>
          </p:nvPr>
        </p:nvSpPr>
        <p:spPr/>
        <p:txBody>
          <a:bodyPr/>
          <a:lstStyle/>
          <a:p>
            <a:r>
              <a:rPr lang="en-US" dirty="0"/>
              <a:t>Computer Engineering Department</a:t>
            </a:r>
          </a:p>
        </p:txBody>
      </p:sp>
      <p:sp>
        <p:nvSpPr>
          <p:cNvPr id="5" name="Text Placeholder 4"/>
          <p:cNvSpPr>
            <a:spLocks noGrp="1"/>
          </p:cNvSpPr>
          <p:nvPr>
            <p:ph type="body" sz="quarter" idx="14"/>
          </p:nvPr>
        </p:nvSpPr>
        <p:spPr/>
        <p:txBody>
          <a:bodyPr/>
          <a:lstStyle/>
          <a:p>
            <a:r>
              <a:rPr lang="en-IN" dirty="0" err="1"/>
              <a:t>Prof.</a:t>
            </a:r>
            <a:r>
              <a:rPr lang="en-IN" dirty="0"/>
              <a:t> </a:t>
            </a:r>
            <a:r>
              <a:rPr lang="en-IN" dirty="0" err="1"/>
              <a:t>Bhushan</a:t>
            </a:r>
            <a:r>
              <a:rPr lang="en-IN" dirty="0"/>
              <a:t> D. </a:t>
            </a:r>
            <a:r>
              <a:rPr lang="en-IN" dirty="0" err="1"/>
              <a:t>joshi</a:t>
            </a:r>
            <a:endParaRPr lang="en-IN" dirty="0"/>
          </a:p>
        </p:txBody>
      </p:sp>
      <p:sp>
        <p:nvSpPr>
          <p:cNvPr id="9" name="Text Placeholder 1026">
            <a:extLst>
              <a:ext uri="{FF2B5EF4-FFF2-40B4-BE49-F238E27FC236}">
                <a16:creationId xmlns:a16="http://schemas.microsoft.com/office/drawing/2014/main" id="{D1F0AA94-EAF3-4868-942A-0125EFC5C764}"/>
              </a:ext>
            </a:extLst>
          </p:cNvPr>
          <p:cNvSpPr>
            <a:spLocks noGrp="1"/>
          </p:cNvSpPr>
          <p:nvPr>
            <p:ph type="body" sz="quarter" idx="16"/>
          </p:nvPr>
        </p:nvSpPr>
        <p:spPr/>
        <p:txBody>
          <a:bodyPr/>
          <a:lstStyle/>
          <a:p>
            <a:r>
              <a:rPr lang="en-US" b="1" dirty="0"/>
              <a:t>Internet of Things </a:t>
            </a:r>
            <a:r>
              <a:rPr lang="en-US" dirty="0">
                <a:latin typeface="Roboto Condensed Light" panose="02000000000000000000" pitchFamily="2" charset="0"/>
                <a:ea typeface="Roboto Condensed Light" panose="02000000000000000000" pitchFamily="2" charset="0"/>
              </a:rPr>
              <a:t>(IoT) </a:t>
            </a:r>
          </a:p>
          <a:p>
            <a:r>
              <a:rPr lang="en-US" dirty="0">
                <a:latin typeface="Roboto Condensed Light" panose="02000000000000000000" pitchFamily="2" charset="0"/>
                <a:ea typeface="Roboto Condensed Light" panose="02000000000000000000" pitchFamily="2" charset="0"/>
              </a:rPr>
              <a:t>DU #</a:t>
            </a:r>
            <a:r>
              <a:rPr lang="en-US" dirty="0" smtClean="0">
                <a:latin typeface="Roboto Condensed Light" panose="02000000000000000000" pitchFamily="2" charset="0"/>
                <a:ea typeface="Roboto Condensed Light" panose="02000000000000000000" pitchFamily="2" charset="0"/>
              </a:rPr>
              <a:t>2301OE003</a:t>
            </a:r>
            <a:endParaRPr lang="en-US" dirty="0">
              <a:latin typeface="Roboto Condensed Light" panose="02000000000000000000" pitchFamily="2" charset="0"/>
              <a:ea typeface="Roboto Condensed Light" panose="02000000000000000000" pitchFamily="2" charset="0"/>
            </a:endParaRPr>
          </a:p>
        </p:txBody>
      </p:sp>
      <p:pic>
        <p:nvPicPr>
          <p:cNvPr id="7" name="Picture Placeholder 6"/>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354842" y="5211251"/>
            <a:ext cx="1364775" cy="1380618"/>
          </a:xfrm>
        </p:spPr>
      </p:pic>
    </p:spTree>
    <p:extLst>
      <p:ext uri="{BB962C8B-B14F-4D97-AF65-F5344CB8AC3E}">
        <p14:creationId xmlns:p14="http://schemas.microsoft.com/office/powerpoint/2010/main" val="5657934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Relay</a:t>
            </a:r>
          </a:p>
        </p:txBody>
      </p:sp>
      <p:sp>
        <p:nvSpPr>
          <p:cNvPr id="11" name="Content Placeholder 10"/>
          <p:cNvSpPr>
            <a:spLocks noGrp="1"/>
          </p:cNvSpPr>
          <p:nvPr>
            <p:ph idx="1"/>
          </p:nvPr>
        </p:nvSpPr>
        <p:spPr>
          <a:xfrm>
            <a:off x="131180" y="863445"/>
            <a:ext cx="11659767" cy="4822980"/>
          </a:xfrm>
        </p:spPr>
        <p:txBody>
          <a:bodyPr/>
          <a:lstStyle/>
          <a:p>
            <a:pPr marL="457920" indent="-457200">
              <a:spcBef>
                <a:spcPts val="1001"/>
              </a:spcBef>
              <a:buClr>
                <a:srgbClr val="B84742"/>
              </a:buClr>
              <a:buFont typeface="Wingdings" panose="05000000000000000000" pitchFamily="2" charset="2"/>
              <a:buChar char="q"/>
            </a:pPr>
            <a:r>
              <a:rPr lang="en-US" sz="2800" b="1" spc="-1" dirty="0">
                <a:solidFill>
                  <a:srgbClr val="B84742"/>
                </a:solidFill>
                <a:latin typeface="Roboto Condensed"/>
              </a:rPr>
              <a:t>A relay is an electrically activated switch. </a:t>
            </a:r>
          </a:p>
          <a:p>
            <a:r>
              <a:rPr lang="en-US" dirty="0"/>
              <a:t>5V Relay Module 10A current capacity. </a:t>
            </a:r>
          </a:p>
          <a:p>
            <a:r>
              <a:rPr lang="en-US" dirty="0"/>
              <a:t>This small Relay Board works from a 5V signal. It uses a transistor to switch the relay on so can be connected directly to a microcontroller pin.</a:t>
            </a:r>
          </a:p>
          <a:p>
            <a:r>
              <a:rPr lang="en-US" dirty="0"/>
              <a:t>When the </a:t>
            </a:r>
            <a:r>
              <a:rPr lang="en-US" sz="2800" b="1" spc="-1" dirty="0">
                <a:solidFill>
                  <a:srgbClr val="B84742"/>
                </a:solidFill>
                <a:latin typeface="Roboto Condensed"/>
              </a:rPr>
              <a:t>relay is not activated, </a:t>
            </a:r>
            <a:r>
              <a:rPr lang="en-US" dirty="0"/>
              <a:t>the common pin is in contact with the </a:t>
            </a:r>
            <a:r>
              <a:rPr lang="en-US" sz="2800" b="1" spc="-1" dirty="0">
                <a:solidFill>
                  <a:srgbClr val="B84742"/>
                </a:solidFill>
                <a:latin typeface="Roboto Condensed"/>
              </a:rPr>
              <a:t>NC pin</a:t>
            </a:r>
            <a:r>
              <a:rPr lang="en-US" dirty="0"/>
              <a:t> and when it is </a:t>
            </a:r>
            <a:r>
              <a:rPr lang="en-US" sz="2800" b="1" spc="-1" dirty="0">
                <a:solidFill>
                  <a:srgbClr val="B84742"/>
                </a:solidFill>
                <a:latin typeface="Roboto Condensed"/>
              </a:rPr>
              <a:t>activated</a:t>
            </a:r>
            <a:r>
              <a:rPr lang="en-US" dirty="0"/>
              <a:t>, the common pin will break away from contact with the NC pin and subsequently makes contact with the </a:t>
            </a:r>
            <a:r>
              <a:rPr lang="en-US" sz="2800" b="1" spc="-1" dirty="0">
                <a:solidFill>
                  <a:srgbClr val="B84742"/>
                </a:solidFill>
                <a:latin typeface="Roboto Condensed"/>
              </a:rPr>
              <a:t>NO</a:t>
            </a:r>
            <a:r>
              <a:rPr lang="en-US" dirty="0"/>
              <a:t> pin.</a:t>
            </a:r>
          </a:p>
          <a:p>
            <a:endParaRPr lang="en-US" dirty="0"/>
          </a:p>
        </p:txBody>
      </p:sp>
      <p:pic>
        <p:nvPicPr>
          <p:cNvPr id="15" name="Picture 14" descr="C:\Users\admin\Downloads\Relay.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18515" y="3467100"/>
            <a:ext cx="3484880" cy="32670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C:\Users\admin\Downloads\5v cube relay-500x500.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0126" y="3657600"/>
            <a:ext cx="3676650" cy="3676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0449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Relay Terminals</a:t>
            </a:r>
          </a:p>
        </p:txBody>
      </p:sp>
      <p:pic>
        <p:nvPicPr>
          <p:cNvPr id="5" name="Content Placeholder 4"/>
          <p:cNvPicPr>
            <a:picLocks noGrp="1" noChangeAspect="1"/>
          </p:cNvPicPr>
          <p:nvPr>
            <p:ph idx="1"/>
          </p:nvPr>
        </p:nvPicPr>
        <p:blipFill>
          <a:blip r:embed="rId2"/>
          <a:stretch>
            <a:fillRect/>
          </a:stretch>
        </p:blipFill>
        <p:spPr>
          <a:xfrm>
            <a:off x="3052209" y="1855787"/>
            <a:ext cx="6087581" cy="3146426"/>
          </a:xfrm>
          <a:prstGeom prst="rect">
            <a:avLst/>
          </a:prstGeom>
        </p:spPr>
      </p:pic>
    </p:spTree>
    <p:extLst>
      <p:ext uri="{BB962C8B-B14F-4D97-AF65-F5344CB8AC3E}">
        <p14:creationId xmlns:p14="http://schemas.microsoft.com/office/powerpoint/2010/main" val="323535436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Relay Module</a:t>
            </a:r>
          </a:p>
        </p:txBody>
      </p:sp>
      <p:pic>
        <p:nvPicPr>
          <p:cNvPr id="5" name="Picture 4"/>
          <p:cNvPicPr>
            <a:picLocks noChangeAspect="1"/>
          </p:cNvPicPr>
          <p:nvPr/>
        </p:nvPicPr>
        <p:blipFill rotWithShape="1">
          <a:blip r:embed="rId2"/>
          <a:srcRect b="40849"/>
          <a:stretch/>
        </p:blipFill>
        <p:spPr>
          <a:xfrm>
            <a:off x="1786468" y="2591119"/>
            <a:ext cx="8619063" cy="1924050"/>
          </a:xfrm>
          <a:prstGeom prst="rect">
            <a:avLst/>
          </a:prstGeom>
        </p:spPr>
      </p:pic>
    </p:spTree>
    <p:extLst>
      <p:ext uri="{BB962C8B-B14F-4D97-AF65-F5344CB8AC3E}">
        <p14:creationId xmlns:p14="http://schemas.microsoft.com/office/powerpoint/2010/main" val="488380949"/>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DeptPPT">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
        <a:cs typeface=""/>
      </a:majorFont>
      <a:minorFont>
        <a:latin typeface="Roboto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45456</TotalTime>
  <Words>3489</Words>
  <Application>Microsoft Office PowerPoint</Application>
  <PresentationFormat>Widescreen</PresentationFormat>
  <Paragraphs>824</Paragraphs>
  <Slides>61</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61</vt:i4>
      </vt:variant>
    </vt:vector>
  </HeadingPairs>
  <TitlesOfParts>
    <vt:vector size="74" baseType="lpstr">
      <vt:lpstr>Arial</vt:lpstr>
      <vt:lpstr>Segoe UI Black</vt:lpstr>
      <vt:lpstr>Arial Rounded MT Bold</vt:lpstr>
      <vt:lpstr>Roboto Condensed</vt:lpstr>
      <vt:lpstr>Roboto Condensed Light</vt:lpstr>
      <vt:lpstr>Wingdings 3</vt:lpstr>
      <vt:lpstr>Courier New</vt:lpstr>
      <vt:lpstr>DejaVu Sans</vt:lpstr>
      <vt:lpstr>Times New Roman</vt:lpstr>
      <vt:lpstr>Wingdings</vt:lpstr>
      <vt:lpstr>Calibri</vt:lpstr>
      <vt:lpstr>Consolas</vt:lpstr>
      <vt:lpstr>Office Theme</vt:lpstr>
      <vt:lpstr>Unit-4 Controlling Hardware  </vt:lpstr>
      <vt:lpstr>Actuators</vt:lpstr>
      <vt:lpstr>Actuator</vt:lpstr>
      <vt:lpstr>Working of Actuators</vt:lpstr>
      <vt:lpstr>Types of Actuators :</vt:lpstr>
      <vt:lpstr>Connect LED and Buzzer with Arduino</vt:lpstr>
      <vt:lpstr>Relay</vt:lpstr>
      <vt:lpstr>Relay Terminals</vt:lpstr>
      <vt:lpstr>Relay Module</vt:lpstr>
      <vt:lpstr>How Relay Works?</vt:lpstr>
      <vt:lpstr>Relay Connection</vt:lpstr>
      <vt:lpstr>Code</vt:lpstr>
      <vt:lpstr>Applications of Relay</vt:lpstr>
      <vt:lpstr>What is Servo?</vt:lpstr>
      <vt:lpstr>Servo Motor</vt:lpstr>
      <vt:lpstr>Servo Motor Working</vt:lpstr>
      <vt:lpstr>Servo Motor with Arduino</vt:lpstr>
      <vt:lpstr>Servo Motor with Arduino</vt:lpstr>
      <vt:lpstr>Servo with Arduino</vt:lpstr>
      <vt:lpstr>Servo Methods</vt:lpstr>
      <vt:lpstr>Servo Methods</vt:lpstr>
      <vt:lpstr>PowerPoint Presentation</vt:lpstr>
      <vt:lpstr>Arduino - DC Motor</vt:lpstr>
      <vt:lpstr>Motor Speed Control</vt:lpstr>
      <vt:lpstr>Clock Wise and Anti Clockwise Rotation</vt:lpstr>
      <vt:lpstr>Stepper Motor</vt:lpstr>
      <vt:lpstr>Bipolar Stepper Motor</vt:lpstr>
      <vt:lpstr>L298N : Driving IC </vt:lpstr>
      <vt:lpstr>L298N : DC Motor</vt:lpstr>
      <vt:lpstr>L298N : Stepper Motor</vt:lpstr>
      <vt:lpstr>Bipolar Stepper Motor Connection With Arduino UNO &amp; LM298</vt:lpstr>
      <vt:lpstr>Code</vt:lpstr>
      <vt:lpstr>Code</vt:lpstr>
      <vt:lpstr>Arduino with Bluetooth Module</vt:lpstr>
      <vt:lpstr>Bluetooth Module : HC-05</vt:lpstr>
      <vt:lpstr>HC-05: Modes of Operation</vt:lpstr>
      <vt:lpstr>HC-05 Pinout (6 Pin)</vt:lpstr>
      <vt:lpstr>HC-05 vs HC-06</vt:lpstr>
      <vt:lpstr>Wiring a HC-05 Module to an Arduino</vt:lpstr>
      <vt:lpstr>Status LED</vt:lpstr>
      <vt:lpstr>AT - Mode</vt:lpstr>
      <vt:lpstr>AT-Mode</vt:lpstr>
      <vt:lpstr>HC-05</vt:lpstr>
      <vt:lpstr>HC-06</vt:lpstr>
      <vt:lpstr>Data Mode</vt:lpstr>
      <vt:lpstr>PowerPoint Presentation</vt:lpstr>
      <vt:lpstr>PowerPoint Presentation</vt:lpstr>
      <vt:lpstr>Bluetooth-Controlled Relay Example</vt:lpstr>
      <vt:lpstr>PowerPoint Presentation</vt:lpstr>
      <vt:lpstr>PowerPoint Presentation</vt:lpstr>
      <vt:lpstr>PowerPoint Presentation</vt:lpstr>
      <vt:lpstr>Zigbee/XBee Module with Arduino and NodeMCU</vt:lpstr>
      <vt:lpstr>Interfacing XBee With Arduino (Transmitting Side)</vt:lpstr>
      <vt:lpstr>Interfacing XBee With NodeMCU (Receiving Side)</vt:lpstr>
      <vt:lpstr>Configure and testing of XBee devices</vt:lpstr>
      <vt:lpstr>XCUT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Queue - Linear Data Structure</dc:title>
  <dc:creator>ADMIN</dc:creator>
  <cp:keywords>Queue, Data Structure, Darshan Institute of Engineering &amp; Technology, DIET</cp:keywords>
  <cp:lastModifiedBy>DELL</cp:lastModifiedBy>
  <cp:revision>851</cp:revision>
  <dcterms:created xsi:type="dcterms:W3CDTF">2020-05-01T05:09:15Z</dcterms:created>
  <dcterms:modified xsi:type="dcterms:W3CDTF">2025-02-18T15:58:00Z</dcterms:modified>
</cp:coreProperties>
</file>